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426" r:id="rId3"/>
    <p:sldId id="317" r:id="rId4"/>
    <p:sldId id="396" r:id="rId5"/>
    <p:sldId id="397" r:id="rId6"/>
    <p:sldId id="399" r:id="rId7"/>
    <p:sldId id="464" r:id="rId8"/>
    <p:sldId id="427" r:id="rId9"/>
    <p:sldId id="428" r:id="rId10"/>
    <p:sldId id="429" r:id="rId11"/>
    <p:sldId id="425" r:id="rId12"/>
    <p:sldId id="394" r:id="rId13"/>
    <p:sldId id="357" r:id="rId14"/>
    <p:sldId id="369" r:id="rId15"/>
    <p:sldId id="395" r:id="rId16"/>
    <p:sldId id="362" r:id="rId17"/>
    <p:sldId id="367" r:id="rId18"/>
    <p:sldId id="463" r:id="rId19"/>
    <p:sldId id="277" r:id="rId20"/>
    <p:sldId id="462" r:id="rId21"/>
    <p:sldId id="448" r:id="rId22"/>
    <p:sldId id="449" r:id="rId23"/>
    <p:sldId id="450" r:id="rId24"/>
    <p:sldId id="451" r:id="rId25"/>
    <p:sldId id="452" r:id="rId26"/>
    <p:sldId id="453" r:id="rId27"/>
    <p:sldId id="454" r:id="rId28"/>
    <p:sldId id="455" r:id="rId29"/>
    <p:sldId id="456" r:id="rId30"/>
    <p:sldId id="457" r:id="rId31"/>
    <p:sldId id="458" r:id="rId32"/>
    <p:sldId id="459" r:id="rId33"/>
    <p:sldId id="460" r:id="rId34"/>
    <p:sldId id="461" r:id="rId35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CU911" initials="E" lastIdx="1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65CA2"/>
    <a:srgbClr val="B0A44E"/>
    <a:srgbClr val="002C69"/>
    <a:srgbClr val="560078"/>
    <a:srgbClr val="00472E"/>
    <a:srgbClr val="AE582D"/>
    <a:srgbClr val="8C2C39"/>
    <a:srgbClr val="008976"/>
    <a:srgbClr val="8D2C3A"/>
    <a:srgbClr val="952F3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9199" autoAdjust="0"/>
    <p:restoredTop sz="87971" autoAdjust="0"/>
  </p:normalViewPr>
  <p:slideViewPr>
    <p:cSldViewPr snapToGrid="0">
      <p:cViewPr>
        <p:scale>
          <a:sx n="80" d="100"/>
          <a:sy n="80" d="100"/>
        </p:scale>
        <p:origin x="372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93B949-E35C-4282-8C5A-CCD31F2ABF36}" type="doc">
      <dgm:prSet loTypeId="urn:microsoft.com/office/officeart/2005/8/layout/pList2#1" loCatId="list" qsTypeId="urn:microsoft.com/office/officeart/2005/8/quickstyle/simple1" qsCatId="simple" csTypeId="urn:microsoft.com/office/officeart/2005/8/colors/colorful4" csCatId="colorful" phldr="1"/>
      <dgm:spPr/>
    </dgm:pt>
    <dgm:pt modelId="{99C12580-7FDA-4BBE-9967-B42756F47359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C" sz="1800" dirty="0" smtClean="0"/>
            <a:t>Acompañamiento para visitas a sitios de instalación de sirenas SAT (CUMPLIDO</a:t>
          </a:r>
          <a:r>
            <a:rPr lang="es-EC" sz="2000" dirty="0" smtClean="0"/>
            <a:t>)</a:t>
          </a:r>
          <a:endParaRPr lang="es-SV" sz="2000" dirty="0"/>
        </a:p>
      </dgm:t>
    </dgm:pt>
    <dgm:pt modelId="{A99AF3B4-318E-4D59-9589-98E4F4CDFF2C}" type="parTrans" cxnId="{5BF744B5-3922-4E62-AAA7-47072F700B22}">
      <dgm:prSet/>
      <dgm:spPr/>
      <dgm:t>
        <a:bodyPr/>
        <a:lstStyle/>
        <a:p>
          <a:endParaRPr lang="es-SV" sz="2800"/>
        </a:p>
      </dgm:t>
    </dgm:pt>
    <dgm:pt modelId="{3778D768-654B-4311-9198-B731223990C2}" type="sibTrans" cxnId="{5BF744B5-3922-4E62-AAA7-47072F700B22}">
      <dgm:prSet/>
      <dgm:spPr/>
      <dgm:t>
        <a:bodyPr/>
        <a:lstStyle/>
        <a:p>
          <a:endParaRPr lang="es-SV" sz="2800"/>
        </a:p>
      </dgm:t>
    </dgm:pt>
    <dgm:pt modelId="{8A8A92BE-287A-4C5E-A628-CAF5461517B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C" sz="2000" dirty="0" smtClean="0"/>
            <a:t>Permisos para instalación de postes de sirenas SAT</a:t>
          </a:r>
          <a:endParaRPr lang="es-EC" sz="2000" dirty="0"/>
        </a:p>
      </dgm:t>
    </dgm:pt>
    <dgm:pt modelId="{2742E597-A014-49E3-8BDF-9FF7008C5DB6}" type="parTrans" cxnId="{6A87EE41-4923-410B-8F1A-A61B3D01BA03}">
      <dgm:prSet/>
      <dgm:spPr/>
      <dgm:t>
        <a:bodyPr/>
        <a:lstStyle/>
        <a:p>
          <a:endParaRPr lang="es-SV" sz="2800"/>
        </a:p>
      </dgm:t>
    </dgm:pt>
    <dgm:pt modelId="{FC0B5D49-E0EA-413B-81FD-3A22CE069B47}" type="sibTrans" cxnId="{6A87EE41-4923-410B-8F1A-A61B3D01BA03}">
      <dgm:prSet/>
      <dgm:spPr/>
      <dgm:t>
        <a:bodyPr/>
        <a:lstStyle/>
        <a:p>
          <a:endParaRPr lang="es-SV" sz="2800"/>
        </a:p>
      </dgm:t>
    </dgm:pt>
    <dgm:pt modelId="{834B7273-65A1-4C8B-95A5-DA0B1505CF06}" type="pres">
      <dgm:prSet presAssocID="{4D93B949-E35C-4282-8C5A-CCD31F2ABF36}" presName="Name0" presStyleCnt="0">
        <dgm:presLayoutVars>
          <dgm:dir/>
          <dgm:resizeHandles val="exact"/>
        </dgm:presLayoutVars>
      </dgm:prSet>
      <dgm:spPr/>
    </dgm:pt>
    <dgm:pt modelId="{C188FA66-0001-4A58-9C48-E3E13DCCE32F}" type="pres">
      <dgm:prSet presAssocID="{4D93B949-E35C-4282-8C5A-CCD31F2ABF36}" presName="bkgdShp" presStyleLbl="alignAccFollowNode1" presStyleIdx="0" presStyleCnt="1"/>
      <dgm:spPr/>
    </dgm:pt>
    <dgm:pt modelId="{1752339B-495C-46DC-A0E6-C7363822FD0E}" type="pres">
      <dgm:prSet presAssocID="{4D93B949-E35C-4282-8C5A-CCD31F2ABF36}" presName="linComp" presStyleCnt="0"/>
      <dgm:spPr/>
    </dgm:pt>
    <dgm:pt modelId="{A251DA76-2496-4CFE-883E-51F4F7B0FF6F}" type="pres">
      <dgm:prSet presAssocID="{99C12580-7FDA-4BBE-9967-B42756F47359}" presName="compNode" presStyleCnt="0"/>
      <dgm:spPr/>
    </dgm:pt>
    <dgm:pt modelId="{AFBBC885-E150-4345-B6B2-AA573479C042}" type="pres">
      <dgm:prSet presAssocID="{99C12580-7FDA-4BBE-9967-B42756F47359}" presName="node" presStyleLbl="node1" presStyleIdx="0" presStyleCnt="2" custScaleY="68148" custLinFactNeighborX="370" custLinFactNeighborY="-14828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3958C42B-252E-405F-898B-388495A60BE4}" type="pres">
      <dgm:prSet presAssocID="{99C12580-7FDA-4BBE-9967-B42756F47359}" presName="invisiNode" presStyleLbl="node1" presStyleIdx="0" presStyleCnt="2"/>
      <dgm:spPr/>
    </dgm:pt>
    <dgm:pt modelId="{5B67BBED-4191-41C7-94C6-5748B82969B9}" type="pres">
      <dgm:prSet presAssocID="{99C12580-7FDA-4BBE-9967-B42756F47359}" presName="imagNode" presStyleLbl="fgImgPlace1" presStyleIdx="0" presStyleCnt="2" custLinFactNeighborX="838" custLinFactNeighborY="-549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</dgm:pt>
    <dgm:pt modelId="{B46D034C-3C45-4DE2-8AC2-F95A532ADD0E}" type="pres">
      <dgm:prSet presAssocID="{3778D768-654B-4311-9198-B731223990C2}" presName="sibTrans" presStyleLbl="sibTrans2D1" presStyleIdx="0" presStyleCnt="0"/>
      <dgm:spPr/>
      <dgm:t>
        <a:bodyPr/>
        <a:lstStyle/>
        <a:p>
          <a:endParaRPr lang="es-EC"/>
        </a:p>
      </dgm:t>
    </dgm:pt>
    <dgm:pt modelId="{7BAF82DE-32BA-47F3-876C-8965354D4E59}" type="pres">
      <dgm:prSet presAssocID="{8A8A92BE-287A-4C5E-A628-CAF5461517BF}" presName="compNode" presStyleCnt="0"/>
      <dgm:spPr/>
    </dgm:pt>
    <dgm:pt modelId="{A3447D68-283B-464F-AFE7-AE752BFE77F7}" type="pres">
      <dgm:prSet presAssocID="{8A8A92BE-287A-4C5E-A628-CAF5461517BF}" presName="node" presStyleLbl="node1" presStyleIdx="1" presStyleCnt="2" custScaleY="64030" custLinFactNeighborY="-1592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05FD09C-64D6-4D32-A79F-DF22E1398FE3}" type="pres">
      <dgm:prSet presAssocID="{8A8A92BE-287A-4C5E-A628-CAF5461517BF}" presName="invisiNode" presStyleLbl="node1" presStyleIdx="1" presStyleCnt="2"/>
      <dgm:spPr/>
    </dgm:pt>
    <dgm:pt modelId="{CF7EA9BD-6E26-47B3-97A3-513FBBC0FA71}" type="pres">
      <dgm:prSet presAssocID="{8A8A92BE-287A-4C5E-A628-CAF5461517BF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6A87EE41-4923-410B-8F1A-A61B3D01BA03}" srcId="{4D93B949-E35C-4282-8C5A-CCD31F2ABF36}" destId="{8A8A92BE-287A-4C5E-A628-CAF5461517BF}" srcOrd="1" destOrd="0" parTransId="{2742E597-A014-49E3-8BDF-9FF7008C5DB6}" sibTransId="{FC0B5D49-E0EA-413B-81FD-3A22CE069B47}"/>
    <dgm:cxn modelId="{5BF744B5-3922-4E62-AAA7-47072F700B22}" srcId="{4D93B949-E35C-4282-8C5A-CCD31F2ABF36}" destId="{99C12580-7FDA-4BBE-9967-B42756F47359}" srcOrd="0" destOrd="0" parTransId="{A99AF3B4-318E-4D59-9589-98E4F4CDFF2C}" sibTransId="{3778D768-654B-4311-9198-B731223990C2}"/>
    <dgm:cxn modelId="{32E4CBCE-7569-4678-BA88-F8DB2DABC9D0}" type="presOf" srcId="{8A8A92BE-287A-4C5E-A628-CAF5461517BF}" destId="{A3447D68-283B-464F-AFE7-AE752BFE77F7}" srcOrd="0" destOrd="0" presId="urn:microsoft.com/office/officeart/2005/8/layout/pList2#1"/>
    <dgm:cxn modelId="{EF3F97B4-B4F3-4094-BE90-E18620E45A18}" type="presOf" srcId="{99C12580-7FDA-4BBE-9967-B42756F47359}" destId="{AFBBC885-E150-4345-B6B2-AA573479C042}" srcOrd="0" destOrd="0" presId="urn:microsoft.com/office/officeart/2005/8/layout/pList2#1"/>
    <dgm:cxn modelId="{344646D3-32AF-45B0-948C-56FC89D3835D}" type="presOf" srcId="{3778D768-654B-4311-9198-B731223990C2}" destId="{B46D034C-3C45-4DE2-8AC2-F95A532ADD0E}" srcOrd="0" destOrd="0" presId="urn:microsoft.com/office/officeart/2005/8/layout/pList2#1"/>
    <dgm:cxn modelId="{ACC289A4-37B5-4859-B535-94C88AAE14F3}" type="presOf" srcId="{4D93B949-E35C-4282-8C5A-CCD31F2ABF36}" destId="{834B7273-65A1-4C8B-95A5-DA0B1505CF06}" srcOrd="0" destOrd="0" presId="urn:microsoft.com/office/officeart/2005/8/layout/pList2#1"/>
    <dgm:cxn modelId="{6C17DBA5-FCE2-4DDE-9094-18B8A1BCC860}" type="presParOf" srcId="{834B7273-65A1-4C8B-95A5-DA0B1505CF06}" destId="{C188FA66-0001-4A58-9C48-E3E13DCCE32F}" srcOrd="0" destOrd="0" presId="urn:microsoft.com/office/officeart/2005/8/layout/pList2#1"/>
    <dgm:cxn modelId="{199B7A86-F957-40A6-8D56-EB2EBF2FE2C5}" type="presParOf" srcId="{834B7273-65A1-4C8B-95A5-DA0B1505CF06}" destId="{1752339B-495C-46DC-A0E6-C7363822FD0E}" srcOrd="1" destOrd="0" presId="urn:microsoft.com/office/officeart/2005/8/layout/pList2#1"/>
    <dgm:cxn modelId="{8B3D3A69-23E5-4942-B4D2-87001E2E74B2}" type="presParOf" srcId="{1752339B-495C-46DC-A0E6-C7363822FD0E}" destId="{A251DA76-2496-4CFE-883E-51F4F7B0FF6F}" srcOrd="0" destOrd="0" presId="urn:microsoft.com/office/officeart/2005/8/layout/pList2#1"/>
    <dgm:cxn modelId="{2CE60B0B-60A0-4051-9210-EFB5F99BBBF9}" type="presParOf" srcId="{A251DA76-2496-4CFE-883E-51F4F7B0FF6F}" destId="{AFBBC885-E150-4345-B6B2-AA573479C042}" srcOrd="0" destOrd="0" presId="urn:microsoft.com/office/officeart/2005/8/layout/pList2#1"/>
    <dgm:cxn modelId="{C6C9EC2E-BBA1-45BC-A428-4792519330BA}" type="presParOf" srcId="{A251DA76-2496-4CFE-883E-51F4F7B0FF6F}" destId="{3958C42B-252E-405F-898B-388495A60BE4}" srcOrd="1" destOrd="0" presId="urn:microsoft.com/office/officeart/2005/8/layout/pList2#1"/>
    <dgm:cxn modelId="{F7E91FA4-DED0-4D74-AE17-24E634A34589}" type="presParOf" srcId="{A251DA76-2496-4CFE-883E-51F4F7B0FF6F}" destId="{5B67BBED-4191-41C7-94C6-5748B82969B9}" srcOrd="2" destOrd="0" presId="urn:microsoft.com/office/officeart/2005/8/layout/pList2#1"/>
    <dgm:cxn modelId="{43EA7C5A-1B59-451B-ACEC-36B28F9395E2}" type="presParOf" srcId="{1752339B-495C-46DC-A0E6-C7363822FD0E}" destId="{B46D034C-3C45-4DE2-8AC2-F95A532ADD0E}" srcOrd="1" destOrd="0" presId="urn:microsoft.com/office/officeart/2005/8/layout/pList2#1"/>
    <dgm:cxn modelId="{85964732-0591-4EB8-B428-8A2BB2C18EA8}" type="presParOf" srcId="{1752339B-495C-46DC-A0E6-C7363822FD0E}" destId="{7BAF82DE-32BA-47F3-876C-8965354D4E59}" srcOrd="2" destOrd="0" presId="urn:microsoft.com/office/officeart/2005/8/layout/pList2#1"/>
    <dgm:cxn modelId="{6ADE3DC5-6C3C-47D6-AF62-04C8BFF1019E}" type="presParOf" srcId="{7BAF82DE-32BA-47F3-876C-8965354D4E59}" destId="{A3447D68-283B-464F-AFE7-AE752BFE77F7}" srcOrd="0" destOrd="0" presId="urn:microsoft.com/office/officeart/2005/8/layout/pList2#1"/>
    <dgm:cxn modelId="{F8728221-F3D5-4FC1-A73F-DDDCB04E36AD}" type="presParOf" srcId="{7BAF82DE-32BA-47F3-876C-8965354D4E59}" destId="{005FD09C-64D6-4D32-A79F-DF22E1398FE3}" srcOrd="1" destOrd="0" presId="urn:microsoft.com/office/officeart/2005/8/layout/pList2#1"/>
    <dgm:cxn modelId="{5E46C261-BDE0-4F06-B4D4-C17236FC3660}" type="presParOf" srcId="{7BAF82DE-32BA-47F3-876C-8965354D4E59}" destId="{CF7EA9BD-6E26-47B3-97A3-513FBBC0FA71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93B949-E35C-4282-8C5A-CCD31F2ABF36}" type="doc">
      <dgm:prSet loTypeId="urn:microsoft.com/office/officeart/2005/8/layout/pList2#2" loCatId="list" qsTypeId="urn:microsoft.com/office/officeart/2005/8/quickstyle/simple1" qsCatId="simple" csTypeId="urn:microsoft.com/office/officeart/2005/8/colors/colorful4" csCatId="colorful" phldr="1"/>
      <dgm:spPr/>
    </dgm:pt>
    <dgm:pt modelId="{99C12580-7FDA-4BBE-9967-B42756F47359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C" sz="1800" dirty="0" smtClean="0"/>
            <a:t>Proceso de Socialización en territorio con ciudadanía en general</a:t>
          </a:r>
          <a:endParaRPr lang="es-SV" sz="2000" dirty="0"/>
        </a:p>
      </dgm:t>
    </dgm:pt>
    <dgm:pt modelId="{A99AF3B4-318E-4D59-9589-98E4F4CDFF2C}" type="parTrans" cxnId="{5BF744B5-3922-4E62-AAA7-47072F700B22}">
      <dgm:prSet/>
      <dgm:spPr/>
      <dgm:t>
        <a:bodyPr/>
        <a:lstStyle/>
        <a:p>
          <a:endParaRPr lang="es-SV" sz="2800"/>
        </a:p>
      </dgm:t>
    </dgm:pt>
    <dgm:pt modelId="{3778D768-654B-4311-9198-B731223990C2}" type="sibTrans" cxnId="{5BF744B5-3922-4E62-AAA7-47072F700B22}">
      <dgm:prSet/>
      <dgm:spPr/>
      <dgm:t>
        <a:bodyPr/>
        <a:lstStyle/>
        <a:p>
          <a:endParaRPr lang="es-SV" sz="2800"/>
        </a:p>
      </dgm:t>
    </dgm:pt>
    <dgm:pt modelId="{7500043B-144A-491E-8EE1-8FE85CBD258B}">
      <dgm:prSet phldrT="[Texto]" custT="1"/>
      <dgm:spPr/>
      <dgm:t>
        <a:bodyPr/>
        <a:lstStyle/>
        <a:p>
          <a:r>
            <a:rPr lang="es-EC" sz="2000" dirty="0" smtClean="0"/>
            <a:t>Participación de procesos de capacitación de formadores.</a:t>
          </a:r>
          <a:endParaRPr lang="es-SV" sz="2000" dirty="0"/>
        </a:p>
      </dgm:t>
    </dgm:pt>
    <dgm:pt modelId="{CB686B60-5FA6-4533-BC5F-0B6CF34869F8}" type="parTrans" cxnId="{855DDBA5-281F-4DB2-9ABF-FA7C84C76043}">
      <dgm:prSet/>
      <dgm:spPr/>
      <dgm:t>
        <a:bodyPr/>
        <a:lstStyle/>
        <a:p>
          <a:endParaRPr lang="es-SV" sz="2800"/>
        </a:p>
      </dgm:t>
    </dgm:pt>
    <dgm:pt modelId="{702B42EC-F9CC-4D6F-96E6-895424EFEB9B}" type="sibTrans" cxnId="{855DDBA5-281F-4DB2-9ABF-FA7C84C76043}">
      <dgm:prSet/>
      <dgm:spPr/>
      <dgm:t>
        <a:bodyPr/>
        <a:lstStyle/>
        <a:p>
          <a:endParaRPr lang="es-SV" sz="2800"/>
        </a:p>
      </dgm:t>
    </dgm:pt>
    <dgm:pt modelId="{8A8A92BE-287A-4C5E-A628-CAF5461517B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C" sz="2000" dirty="0" smtClean="0"/>
            <a:t>Implementación de actividades y reconocimiento de los sonidos al escucharlas</a:t>
          </a:r>
          <a:endParaRPr lang="es-EC" sz="2000" dirty="0"/>
        </a:p>
      </dgm:t>
    </dgm:pt>
    <dgm:pt modelId="{2742E597-A014-49E3-8BDF-9FF7008C5DB6}" type="parTrans" cxnId="{6A87EE41-4923-410B-8F1A-A61B3D01BA03}">
      <dgm:prSet/>
      <dgm:spPr/>
      <dgm:t>
        <a:bodyPr/>
        <a:lstStyle/>
        <a:p>
          <a:endParaRPr lang="es-SV" sz="2800"/>
        </a:p>
      </dgm:t>
    </dgm:pt>
    <dgm:pt modelId="{FC0B5D49-E0EA-413B-81FD-3A22CE069B47}" type="sibTrans" cxnId="{6A87EE41-4923-410B-8F1A-A61B3D01BA03}">
      <dgm:prSet/>
      <dgm:spPr/>
      <dgm:t>
        <a:bodyPr/>
        <a:lstStyle/>
        <a:p>
          <a:endParaRPr lang="es-SV" sz="2800"/>
        </a:p>
      </dgm:t>
    </dgm:pt>
    <dgm:pt modelId="{834B7273-65A1-4C8B-95A5-DA0B1505CF06}" type="pres">
      <dgm:prSet presAssocID="{4D93B949-E35C-4282-8C5A-CCD31F2ABF36}" presName="Name0" presStyleCnt="0">
        <dgm:presLayoutVars>
          <dgm:dir/>
          <dgm:resizeHandles val="exact"/>
        </dgm:presLayoutVars>
      </dgm:prSet>
      <dgm:spPr/>
    </dgm:pt>
    <dgm:pt modelId="{C188FA66-0001-4A58-9C48-E3E13DCCE32F}" type="pres">
      <dgm:prSet presAssocID="{4D93B949-E35C-4282-8C5A-CCD31F2ABF36}" presName="bkgdShp" presStyleLbl="alignAccFollowNode1" presStyleIdx="0" presStyleCnt="1"/>
      <dgm:spPr/>
    </dgm:pt>
    <dgm:pt modelId="{1752339B-495C-46DC-A0E6-C7363822FD0E}" type="pres">
      <dgm:prSet presAssocID="{4D93B949-E35C-4282-8C5A-CCD31F2ABF36}" presName="linComp" presStyleCnt="0"/>
      <dgm:spPr/>
    </dgm:pt>
    <dgm:pt modelId="{A251DA76-2496-4CFE-883E-51F4F7B0FF6F}" type="pres">
      <dgm:prSet presAssocID="{99C12580-7FDA-4BBE-9967-B42756F47359}" presName="compNode" presStyleCnt="0"/>
      <dgm:spPr/>
    </dgm:pt>
    <dgm:pt modelId="{AFBBC885-E150-4345-B6B2-AA573479C042}" type="pres">
      <dgm:prSet presAssocID="{99C12580-7FDA-4BBE-9967-B42756F4735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3958C42B-252E-405F-898B-388495A60BE4}" type="pres">
      <dgm:prSet presAssocID="{99C12580-7FDA-4BBE-9967-B42756F47359}" presName="invisiNode" presStyleLbl="node1" presStyleIdx="0" presStyleCnt="3"/>
      <dgm:spPr/>
    </dgm:pt>
    <dgm:pt modelId="{5B67BBED-4191-41C7-94C6-5748B82969B9}" type="pres">
      <dgm:prSet presAssocID="{99C12580-7FDA-4BBE-9967-B42756F47359}" presName="imagNode" presStyleLbl="fgImgPlace1" presStyleIdx="0" presStyleCnt="3" custLinFactNeighborX="838" custLinFactNeighborY="-549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</dgm:pt>
    <dgm:pt modelId="{B46D034C-3C45-4DE2-8AC2-F95A532ADD0E}" type="pres">
      <dgm:prSet presAssocID="{3778D768-654B-4311-9198-B731223990C2}" presName="sibTrans" presStyleLbl="sibTrans2D1" presStyleIdx="0" presStyleCnt="0"/>
      <dgm:spPr/>
      <dgm:t>
        <a:bodyPr/>
        <a:lstStyle/>
        <a:p>
          <a:endParaRPr lang="es-EC"/>
        </a:p>
      </dgm:t>
    </dgm:pt>
    <dgm:pt modelId="{7BAF82DE-32BA-47F3-876C-8965354D4E59}" type="pres">
      <dgm:prSet presAssocID="{8A8A92BE-287A-4C5E-A628-CAF5461517BF}" presName="compNode" presStyleCnt="0"/>
      <dgm:spPr/>
    </dgm:pt>
    <dgm:pt modelId="{A3447D68-283B-464F-AFE7-AE752BFE77F7}" type="pres">
      <dgm:prSet presAssocID="{8A8A92BE-287A-4C5E-A628-CAF5461517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05FD09C-64D6-4D32-A79F-DF22E1398FE3}" type="pres">
      <dgm:prSet presAssocID="{8A8A92BE-287A-4C5E-A628-CAF5461517BF}" presName="invisiNode" presStyleLbl="node1" presStyleIdx="1" presStyleCnt="3"/>
      <dgm:spPr/>
    </dgm:pt>
    <dgm:pt modelId="{CF7EA9BD-6E26-47B3-97A3-513FBBC0FA71}" type="pres">
      <dgm:prSet presAssocID="{8A8A92BE-287A-4C5E-A628-CAF5461517BF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</dgm:pt>
    <dgm:pt modelId="{EB76A207-C6F2-40E6-9BA8-67C72ADC6D43}" type="pres">
      <dgm:prSet presAssocID="{FC0B5D49-E0EA-413B-81FD-3A22CE069B47}" presName="sibTrans" presStyleLbl="sibTrans2D1" presStyleIdx="0" presStyleCnt="0"/>
      <dgm:spPr/>
      <dgm:t>
        <a:bodyPr/>
        <a:lstStyle/>
        <a:p>
          <a:endParaRPr lang="es-EC"/>
        </a:p>
      </dgm:t>
    </dgm:pt>
    <dgm:pt modelId="{3D6B6D9B-2069-4F6F-98E6-B14518B7C411}" type="pres">
      <dgm:prSet presAssocID="{7500043B-144A-491E-8EE1-8FE85CBD258B}" presName="compNode" presStyleCnt="0"/>
      <dgm:spPr/>
    </dgm:pt>
    <dgm:pt modelId="{CADA14D7-F4F1-480F-963D-FF9096CE2679}" type="pres">
      <dgm:prSet presAssocID="{7500043B-144A-491E-8EE1-8FE85CBD258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SV"/>
        </a:p>
      </dgm:t>
    </dgm:pt>
    <dgm:pt modelId="{33A80337-8CC2-4D74-A108-0C8514C95107}" type="pres">
      <dgm:prSet presAssocID="{7500043B-144A-491E-8EE1-8FE85CBD258B}" presName="invisiNode" presStyleLbl="node1" presStyleIdx="2" presStyleCnt="3"/>
      <dgm:spPr/>
    </dgm:pt>
    <dgm:pt modelId="{92D6EAD6-8B4C-45B5-A690-82CD3D32DB1A}" type="pres">
      <dgm:prSet presAssocID="{7500043B-144A-491E-8EE1-8FE85CBD258B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000" r="-4000"/>
          </a:stretch>
        </a:blipFill>
      </dgm:spPr>
    </dgm:pt>
  </dgm:ptLst>
  <dgm:cxnLst>
    <dgm:cxn modelId="{84FB12CB-9DD8-4866-910C-9BEC3CB72B55}" type="presOf" srcId="{7500043B-144A-491E-8EE1-8FE85CBD258B}" destId="{CADA14D7-F4F1-480F-963D-FF9096CE2679}" srcOrd="0" destOrd="0" presId="urn:microsoft.com/office/officeart/2005/8/layout/pList2#2"/>
    <dgm:cxn modelId="{855DDBA5-281F-4DB2-9ABF-FA7C84C76043}" srcId="{4D93B949-E35C-4282-8C5A-CCD31F2ABF36}" destId="{7500043B-144A-491E-8EE1-8FE85CBD258B}" srcOrd="2" destOrd="0" parTransId="{CB686B60-5FA6-4533-BC5F-0B6CF34869F8}" sibTransId="{702B42EC-F9CC-4D6F-96E6-895424EFEB9B}"/>
    <dgm:cxn modelId="{6A87EE41-4923-410B-8F1A-A61B3D01BA03}" srcId="{4D93B949-E35C-4282-8C5A-CCD31F2ABF36}" destId="{8A8A92BE-287A-4C5E-A628-CAF5461517BF}" srcOrd="1" destOrd="0" parTransId="{2742E597-A014-49E3-8BDF-9FF7008C5DB6}" sibTransId="{FC0B5D49-E0EA-413B-81FD-3A22CE069B47}"/>
    <dgm:cxn modelId="{773099E0-72B9-42A0-A9E2-504B03B9A6C6}" type="presOf" srcId="{FC0B5D49-E0EA-413B-81FD-3A22CE069B47}" destId="{EB76A207-C6F2-40E6-9BA8-67C72ADC6D43}" srcOrd="0" destOrd="0" presId="urn:microsoft.com/office/officeart/2005/8/layout/pList2#2"/>
    <dgm:cxn modelId="{6EFFFDEE-918B-4A7E-8D27-BABEFA136EC3}" type="presOf" srcId="{8A8A92BE-287A-4C5E-A628-CAF5461517BF}" destId="{A3447D68-283B-464F-AFE7-AE752BFE77F7}" srcOrd="0" destOrd="0" presId="urn:microsoft.com/office/officeart/2005/8/layout/pList2#2"/>
    <dgm:cxn modelId="{466E4A73-B62E-4A4A-A3EA-353F355074C7}" type="presOf" srcId="{4D93B949-E35C-4282-8C5A-CCD31F2ABF36}" destId="{834B7273-65A1-4C8B-95A5-DA0B1505CF06}" srcOrd="0" destOrd="0" presId="urn:microsoft.com/office/officeart/2005/8/layout/pList2#2"/>
    <dgm:cxn modelId="{E650FE9D-5213-4572-8A32-414CFE6698F6}" type="presOf" srcId="{3778D768-654B-4311-9198-B731223990C2}" destId="{B46D034C-3C45-4DE2-8AC2-F95A532ADD0E}" srcOrd="0" destOrd="0" presId="urn:microsoft.com/office/officeart/2005/8/layout/pList2#2"/>
    <dgm:cxn modelId="{72F39DAE-0A29-4C13-BC34-4D3D3BEFFE75}" type="presOf" srcId="{99C12580-7FDA-4BBE-9967-B42756F47359}" destId="{AFBBC885-E150-4345-B6B2-AA573479C042}" srcOrd="0" destOrd="0" presId="urn:microsoft.com/office/officeart/2005/8/layout/pList2#2"/>
    <dgm:cxn modelId="{5BF744B5-3922-4E62-AAA7-47072F700B22}" srcId="{4D93B949-E35C-4282-8C5A-CCD31F2ABF36}" destId="{99C12580-7FDA-4BBE-9967-B42756F47359}" srcOrd="0" destOrd="0" parTransId="{A99AF3B4-318E-4D59-9589-98E4F4CDFF2C}" sibTransId="{3778D768-654B-4311-9198-B731223990C2}"/>
    <dgm:cxn modelId="{86E681B4-CDA9-4A83-B460-2DD97E82E81A}" type="presParOf" srcId="{834B7273-65A1-4C8B-95A5-DA0B1505CF06}" destId="{C188FA66-0001-4A58-9C48-E3E13DCCE32F}" srcOrd="0" destOrd="0" presId="urn:microsoft.com/office/officeart/2005/8/layout/pList2#2"/>
    <dgm:cxn modelId="{04643DBE-593C-402D-8303-2B5918C928A7}" type="presParOf" srcId="{834B7273-65A1-4C8B-95A5-DA0B1505CF06}" destId="{1752339B-495C-46DC-A0E6-C7363822FD0E}" srcOrd="1" destOrd="0" presId="urn:microsoft.com/office/officeart/2005/8/layout/pList2#2"/>
    <dgm:cxn modelId="{1CE62CC7-EB6E-4297-AD93-11EA27728B0F}" type="presParOf" srcId="{1752339B-495C-46DC-A0E6-C7363822FD0E}" destId="{A251DA76-2496-4CFE-883E-51F4F7B0FF6F}" srcOrd="0" destOrd="0" presId="urn:microsoft.com/office/officeart/2005/8/layout/pList2#2"/>
    <dgm:cxn modelId="{BEA230D3-6767-4493-89BC-C4CE5942BC19}" type="presParOf" srcId="{A251DA76-2496-4CFE-883E-51F4F7B0FF6F}" destId="{AFBBC885-E150-4345-B6B2-AA573479C042}" srcOrd="0" destOrd="0" presId="urn:microsoft.com/office/officeart/2005/8/layout/pList2#2"/>
    <dgm:cxn modelId="{929F7066-9745-4D5C-86B8-77901D414C2F}" type="presParOf" srcId="{A251DA76-2496-4CFE-883E-51F4F7B0FF6F}" destId="{3958C42B-252E-405F-898B-388495A60BE4}" srcOrd="1" destOrd="0" presId="urn:microsoft.com/office/officeart/2005/8/layout/pList2#2"/>
    <dgm:cxn modelId="{80E72D3F-2035-4685-AC05-03530277225F}" type="presParOf" srcId="{A251DA76-2496-4CFE-883E-51F4F7B0FF6F}" destId="{5B67BBED-4191-41C7-94C6-5748B82969B9}" srcOrd="2" destOrd="0" presId="urn:microsoft.com/office/officeart/2005/8/layout/pList2#2"/>
    <dgm:cxn modelId="{93FC2EA6-AEEA-4D8C-9987-5FB09B97AA37}" type="presParOf" srcId="{1752339B-495C-46DC-A0E6-C7363822FD0E}" destId="{B46D034C-3C45-4DE2-8AC2-F95A532ADD0E}" srcOrd="1" destOrd="0" presId="urn:microsoft.com/office/officeart/2005/8/layout/pList2#2"/>
    <dgm:cxn modelId="{A217C3C4-4AA1-4AD2-9B72-D674235015EA}" type="presParOf" srcId="{1752339B-495C-46DC-A0E6-C7363822FD0E}" destId="{7BAF82DE-32BA-47F3-876C-8965354D4E59}" srcOrd="2" destOrd="0" presId="urn:microsoft.com/office/officeart/2005/8/layout/pList2#2"/>
    <dgm:cxn modelId="{CCF590A3-673A-4875-A04E-C72F479C41C4}" type="presParOf" srcId="{7BAF82DE-32BA-47F3-876C-8965354D4E59}" destId="{A3447D68-283B-464F-AFE7-AE752BFE77F7}" srcOrd="0" destOrd="0" presId="urn:microsoft.com/office/officeart/2005/8/layout/pList2#2"/>
    <dgm:cxn modelId="{7B157D67-14D7-405F-B186-3D904691A406}" type="presParOf" srcId="{7BAF82DE-32BA-47F3-876C-8965354D4E59}" destId="{005FD09C-64D6-4D32-A79F-DF22E1398FE3}" srcOrd="1" destOrd="0" presId="urn:microsoft.com/office/officeart/2005/8/layout/pList2#2"/>
    <dgm:cxn modelId="{4064F00F-5A70-402C-8DCF-30210E81678C}" type="presParOf" srcId="{7BAF82DE-32BA-47F3-876C-8965354D4E59}" destId="{CF7EA9BD-6E26-47B3-97A3-513FBBC0FA71}" srcOrd="2" destOrd="0" presId="urn:microsoft.com/office/officeart/2005/8/layout/pList2#2"/>
    <dgm:cxn modelId="{F0517F89-D0B6-4EF8-AAD7-27D44EC1C824}" type="presParOf" srcId="{1752339B-495C-46DC-A0E6-C7363822FD0E}" destId="{EB76A207-C6F2-40E6-9BA8-67C72ADC6D43}" srcOrd="3" destOrd="0" presId="urn:microsoft.com/office/officeart/2005/8/layout/pList2#2"/>
    <dgm:cxn modelId="{7D1C2EA1-D514-4600-89EC-031583CCE567}" type="presParOf" srcId="{1752339B-495C-46DC-A0E6-C7363822FD0E}" destId="{3D6B6D9B-2069-4F6F-98E6-B14518B7C411}" srcOrd="4" destOrd="0" presId="urn:microsoft.com/office/officeart/2005/8/layout/pList2#2"/>
    <dgm:cxn modelId="{CB4420AA-5DB5-4097-A3D1-16D42CEEBE7E}" type="presParOf" srcId="{3D6B6D9B-2069-4F6F-98E6-B14518B7C411}" destId="{CADA14D7-F4F1-480F-963D-FF9096CE2679}" srcOrd="0" destOrd="0" presId="urn:microsoft.com/office/officeart/2005/8/layout/pList2#2"/>
    <dgm:cxn modelId="{555463A8-1AD9-4E21-8F05-B356E8E1AB7C}" type="presParOf" srcId="{3D6B6D9B-2069-4F6F-98E6-B14518B7C411}" destId="{33A80337-8CC2-4D74-A108-0C8514C95107}" srcOrd="1" destOrd="0" presId="urn:microsoft.com/office/officeart/2005/8/layout/pList2#2"/>
    <dgm:cxn modelId="{80BEA669-79B1-4AB0-B01E-1DC67DC8E16A}" type="presParOf" srcId="{3D6B6D9B-2069-4F6F-98E6-B14518B7C411}" destId="{92D6EAD6-8B4C-45B5-A690-82CD3D32DB1A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ECU-911\Desktop\PTT 2016\FPPTO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339307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ECU-911\Desktop\PTT 2016\FPPTO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" name="Picture 4" descr="C:\Users\ECU-911\Desktop\PTT 2016\FPPTO2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157" y="6146420"/>
            <a:ext cx="9135303" cy="742123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201"/>
            <a:ext cx="7886700" cy="477774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pic>
        <p:nvPicPr>
          <p:cNvPr id="15" name="Picture 4" descr="C:\Users\ECU-911\Desktop\PTT 2016\FPPTO2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10800000">
            <a:off x="-137408" y="157437"/>
            <a:ext cx="9281408" cy="742123"/>
          </a:xfrm>
          <a:prstGeom prst="rect">
            <a:avLst/>
          </a:prstGeom>
          <a:noFill/>
        </p:spPr>
      </p:pic>
      <p:sp>
        <p:nvSpPr>
          <p:cNvPr id="20" name="2 Título"/>
          <p:cNvSpPr txBox="1">
            <a:spLocks/>
          </p:cNvSpPr>
          <p:nvPr userDrawn="1"/>
        </p:nvSpPr>
        <p:spPr>
          <a:xfrm>
            <a:off x="744977" y="365012"/>
            <a:ext cx="6275295" cy="42386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C" sz="2600" b="1" i="1" dirty="0" smtClean="0">
              <a:solidFill>
                <a:srgbClr val="000000"/>
              </a:solidFill>
              <a:latin typeface="+mn-lt"/>
              <a:cs typeface="Arial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0"/>
          </p:nvPr>
        </p:nvSpPr>
        <p:spPr>
          <a:xfrm>
            <a:off x="628650" y="312004"/>
            <a:ext cx="7662991" cy="603791"/>
          </a:xfrm>
        </p:spPr>
        <p:txBody>
          <a:bodyPr/>
          <a:lstStyle>
            <a:lvl1pPr marL="0" indent="0">
              <a:buNone/>
              <a:defRPr b="1" i="1"/>
            </a:lvl1pPr>
          </a:lstStyle>
          <a:p>
            <a:pPr lvl="0"/>
            <a:r>
              <a:rPr lang="es-ES" dirty="0" smtClean="0"/>
              <a:t>Haga clic para modificar el estilo de texto del</a:t>
            </a:r>
            <a:endParaRPr lang="en-US" dirty="0"/>
          </a:p>
        </p:txBody>
      </p:sp>
      <p:pic>
        <p:nvPicPr>
          <p:cNvPr id="9" name="Imagen 8"/>
          <p:cNvPicPr/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2411" y="6113428"/>
            <a:ext cx="1763479" cy="565950"/>
          </a:xfrm>
          <a:prstGeom prst="rect">
            <a:avLst/>
          </a:prstGeom>
        </p:spPr>
      </p:pic>
      <p:pic>
        <p:nvPicPr>
          <p:cNvPr id="10" name="Picture 3" descr="C:\Users\ECU-911\Desktop\R. CUENTAS PPT Y RESPALDOS\Pics RC\rc06.png"/>
          <p:cNvPicPr>
            <a:picLocks noChangeAspect="1" noChangeArrowheads="1"/>
          </p:cNvPicPr>
          <p:nvPr userDrawn="1"/>
        </p:nvPicPr>
        <p:blipFill rotWithShape="1">
          <a:blip r:embed="rId5" cstate="print"/>
          <a:srcRect b="11393"/>
          <a:stretch/>
        </p:blipFill>
        <p:spPr bwMode="auto">
          <a:xfrm>
            <a:off x="2922573" y="6186520"/>
            <a:ext cx="856853" cy="492858"/>
          </a:xfrm>
          <a:prstGeom prst="rect">
            <a:avLst/>
          </a:prstGeom>
          <a:noFill/>
        </p:spPr>
      </p:pic>
      <p:pic>
        <p:nvPicPr>
          <p:cNvPr id="11" name="Picture 2" descr="http://static.conmicelu.com/wp-content/uploads/2015/09/ministerio-coordinado-seguridad-ecuador.png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4515" y="6083517"/>
            <a:ext cx="1608938" cy="86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1781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  <p:pic>
        <p:nvPicPr>
          <p:cNvPr id="8" name="Picture 4" descr="C:\Users\ECU-911\Desktop\PTT 2016\FPPTO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7067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ECU-911\Desktop\PTT 2016\FPPTO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219797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1663125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283556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242942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226102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419238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620225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3054742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C367-C7CB-4F9D-BE51-6D60685C356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1FFA4-4DC7-47A7-9E29-350E55F2DE89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317117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C611-5FB3-43E0-937D-3040441A7D13}" type="datetimeFigureOut">
              <a:rPr lang="es-EC" smtClean="0"/>
              <a:pPr/>
              <a:t>25/8/2016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E2D4A-96C8-4B88-BD8A-877A780A9A5B}" type="slidenum">
              <a:rPr lang="es-EC" smtClean="0"/>
              <a:pPr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120053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1" Type="http://schemas.openxmlformats.org/officeDocument/2006/relationships/video" Target="NULL" TargetMode="External"/><Relationship Id="rId6" Type="http://schemas.microsoft.com/office/2007/relationships/media" Target="../media/media1.wav"/><Relationship Id="rId11" Type="http://schemas.microsoft.com/office/2007/relationships/media" Target="../media/media3.wav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media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10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4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ormato PPT ECU 2016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" y="284"/>
            <a:ext cx="9143245" cy="685743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869140" y="3762659"/>
            <a:ext cx="69252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200" b="1" i="1" dirty="0" smtClean="0"/>
              <a:t>Sistema de Alerta Temprana </a:t>
            </a:r>
          </a:p>
          <a:p>
            <a:pPr algn="ctr"/>
            <a:r>
              <a:rPr lang="es-EC" sz="3200" b="1" i="1" dirty="0" smtClean="0">
                <a:solidFill>
                  <a:srgbClr val="E20000"/>
                </a:solidFill>
              </a:rPr>
              <a:t>“</a:t>
            </a:r>
            <a:r>
              <a:rPr lang="es-EC" sz="3200" b="1" i="1" dirty="0">
                <a:solidFill>
                  <a:srgbClr val="E20000"/>
                </a:solidFill>
              </a:rPr>
              <a:t>TSUNAMI </a:t>
            </a:r>
            <a:r>
              <a:rPr lang="es-EC" sz="3200" b="1" i="1" dirty="0" smtClean="0">
                <a:solidFill>
                  <a:srgbClr val="E20000"/>
                </a:solidFill>
              </a:rPr>
              <a:t>y CONTROL DE REPRESAS”</a:t>
            </a:r>
            <a:endParaRPr lang="es-EC" sz="3200" b="1" i="1" dirty="0">
              <a:solidFill>
                <a:srgbClr val="E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54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CU-911\Desktop\R. CUENTAS PPT Y RESPALDOS\Pics RC\rc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28" y="5803"/>
            <a:ext cx="9147127" cy="6857999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28596" y="4643446"/>
            <a:ext cx="5214974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 dirty="0" smtClean="0">
                <a:solidFill>
                  <a:schemeClr val="bg1"/>
                </a:solidFill>
                <a:ea typeface="+mj-ea"/>
                <a:cs typeface="+mj-cs"/>
              </a:rPr>
              <a:t>DE TSUNAMI</a:t>
            </a:r>
            <a:endParaRPr kumimoji="0" lang="es-EC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428596" y="4714884"/>
            <a:ext cx="3363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28596" y="5715016"/>
            <a:ext cx="3417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258825" y="13702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2560170" y="81149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560170" y="750823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2560170" y="1414680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125" y="745006"/>
            <a:ext cx="1763479" cy="565950"/>
          </a:xfrm>
          <a:prstGeom prst="rect">
            <a:avLst/>
          </a:prstGeom>
        </p:spPr>
      </p:pic>
      <p:pic>
        <p:nvPicPr>
          <p:cNvPr id="28" name="Picture 3" descr="C:\Users\ECU-911\Desktop\R. CUENTAS PPT Y RESPALDOS\Pics RC\rc06.png"/>
          <p:cNvPicPr>
            <a:picLocks noChangeAspect="1" noChangeArrowheads="1"/>
          </p:cNvPicPr>
          <p:nvPr/>
        </p:nvPicPr>
        <p:blipFill rotWithShape="1">
          <a:blip r:embed="rId4" cstate="print"/>
          <a:srcRect b="11393"/>
          <a:stretch/>
        </p:blipFill>
        <p:spPr bwMode="auto">
          <a:xfrm>
            <a:off x="258825" y="1458904"/>
            <a:ext cx="856853" cy="492858"/>
          </a:xfrm>
          <a:prstGeom prst="rect">
            <a:avLst/>
          </a:prstGeom>
          <a:noFill/>
        </p:spPr>
      </p:pic>
      <p:cxnSp>
        <p:nvCxnSpPr>
          <p:cNvPr id="29" name="Conector recto 28"/>
          <p:cNvCxnSpPr/>
          <p:nvPr/>
        </p:nvCxnSpPr>
        <p:spPr>
          <a:xfrm>
            <a:off x="258825" y="7225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://www.ecu911.gob.ec/wp-content/plugins/vck-marcas/marcas/min_coord_seguridadv2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02" b="26460"/>
          <a:stretch/>
        </p:blipFill>
        <p:spPr bwMode="auto">
          <a:xfrm>
            <a:off x="283720" y="67234"/>
            <a:ext cx="1725884" cy="64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Llamada rectangular"/>
          <p:cNvSpPr/>
          <p:nvPr/>
        </p:nvSpPr>
        <p:spPr>
          <a:xfrm>
            <a:off x="5021943" y="67234"/>
            <a:ext cx="3048000" cy="1958101"/>
          </a:xfrm>
          <a:prstGeom prst="wedgeRectCallout">
            <a:avLst>
              <a:gd name="adj1" fmla="val -19763"/>
              <a:gd name="adj2" fmla="val 99314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397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39160" y="354044"/>
            <a:ext cx="7662991" cy="603791"/>
          </a:xfrm>
        </p:spPr>
        <p:txBody>
          <a:bodyPr/>
          <a:lstStyle/>
          <a:p>
            <a:r>
              <a:rPr lang="es-MX" dirty="0" smtClean="0"/>
              <a:t>SITUACIÓN ACTUAL Y PROBLEMÁTICA</a:t>
            </a:r>
            <a:endParaRPr lang="es-EC" dirty="0"/>
          </a:p>
        </p:txBody>
      </p:sp>
      <p:sp>
        <p:nvSpPr>
          <p:cNvPr id="15" name="13 Paralelogramo"/>
          <p:cNvSpPr/>
          <p:nvPr/>
        </p:nvSpPr>
        <p:spPr>
          <a:xfrm>
            <a:off x="47625" y="1398270"/>
            <a:ext cx="7778115" cy="4354830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2" name="12 Rectángulo"/>
          <p:cNvSpPr/>
          <p:nvPr/>
        </p:nvSpPr>
        <p:spPr>
          <a:xfrm>
            <a:off x="3255808" y="1241077"/>
            <a:ext cx="563640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800" b="1" dirty="0" smtClean="0"/>
              <a:t>REALIDAD</a:t>
            </a:r>
            <a:endParaRPr lang="es-MX" sz="2800" b="1" dirty="0" smtClean="0">
              <a:solidFill>
                <a:srgbClr val="FF000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s-MX" sz="2800" b="1" u="sng" dirty="0" smtClean="0">
                <a:solidFill>
                  <a:srgbClr val="FF0000"/>
                </a:solidFill>
              </a:rPr>
              <a:t>Vulnerabilidad</a:t>
            </a:r>
            <a:r>
              <a:rPr lang="es-MX" sz="2800" b="1" dirty="0" smtClean="0">
                <a:solidFill>
                  <a:srgbClr val="FF0000"/>
                </a:solidFill>
              </a:rPr>
              <a:t> </a:t>
            </a:r>
            <a:r>
              <a:rPr lang="es-MX" sz="2800" b="1" dirty="0" smtClean="0"/>
              <a:t>a amenazas de Tsunami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MX" sz="2800" b="1" dirty="0" smtClean="0"/>
              <a:t>Instituciones técnico-científicas </a:t>
            </a:r>
            <a:r>
              <a:rPr lang="es-MX" sz="2800" b="1" u="sng" dirty="0" smtClean="0">
                <a:solidFill>
                  <a:srgbClr val="FF0000"/>
                </a:solidFill>
              </a:rPr>
              <a:t>operando independientemente</a:t>
            </a:r>
          </a:p>
          <a:p>
            <a:pPr lvl="0"/>
            <a:endParaRPr lang="es-EC" sz="2800" b="1" dirty="0" smtClean="0"/>
          </a:p>
          <a:p>
            <a:pPr lvl="0"/>
            <a:r>
              <a:rPr lang="es-EC" sz="2800" b="1" dirty="0" smtClean="0"/>
              <a:t>SOLUCIÓN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MX" sz="2800" b="1" dirty="0" smtClean="0"/>
              <a:t>Ecuador debe contar con un </a:t>
            </a:r>
            <a:r>
              <a:rPr lang="es-MX" sz="2800" b="1" u="sng" dirty="0" smtClean="0">
                <a:solidFill>
                  <a:srgbClr val="FF0000"/>
                </a:solidFill>
              </a:rPr>
              <a:t>Sistema </a:t>
            </a:r>
            <a:r>
              <a:rPr lang="es-MX" sz="2800" b="1" u="sng" dirty="0">
                <a:solidFill>
                  <a:srgbClr val="FF0000"/>
                </a:solidFill>
              </a:rPr>
              <a:t>de </a:t>
            </a:r>
            <a:r>
              <a:rPr lang="es-MX" sz="2800" b="1" u="sng" dirty="0" smtClean="0">
                <a:solidFill>
                  <a:srgbClr val="FF0000"/>
                </a:solidFill>
              </a:rPr>
              <a:t>Alerta </a:t>
            </a:r>
            <a:r>
              <a:rPr lang="es-MX" sz="2800" b="1" u="sng" dirty="0">
                <a:solidFill>
                  <a:srgbClr val="FF0000"/>
                </a:solidFill>
              </a:rPr>
              <a:t>T</a:t>
            </a:r>
            <a:r>
              <a:rPr lang="es-MX" sz="2800" b="1" u="sng" dirty="0" smtClean="0">
                <a:solidFill>
                  <a:srgbClr val="FF0000"/>
                </a:solidFill>
              </a:rPr>
              <a:t>emprana </a:t>
            </a:r>
            <a:r>
              <a:rPr lang="es-MX" sz="2800" b="1" dirty="0" smtClean="0"/>
              <a:t>para la difusión de alertas masivas a la ciudadanía </a:t>
            </a:r>
            <a:endParaRPr lang="es-MX" sz="2800" b="1" dirty="0"/>
          </a:p>
        </p:txBody>
      </p:sp>
      <p:sp>
        <p:nvSpPr>
          <p:cNvPr id="4" name="AutoShape 2" descr="Image result for tsunami hazar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5" name="AutoShape 4" descr="Image result for tsunami hazar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450" y="2219535"/>
            <a:ext cx="2853258" cy="2867890"/>
          </a:xfrm>
          <a:prstGeom prst="rect">
            <a:avLst/>
          </a:prstGeom>
        </p:spPr>
      </p:pic>
      <p:cxnSp>
        <p:nvCxnSpPr>
          <p:cNvPr id="14" name="13 Conector recto"/>
          <p:cNvCxnSpPr/>
          <p:nvPr/>
        </p:nvCxnSpPr>
        <p:spPr>
          <a:xfrm>
            <a:off x="1671054" y="1743480"/>
            <a:ext cx="0" cy="1927427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 flipH="1">
            <a:off x="61480" y="3655185"/>
            <a:ext cx="1618083" cy="1123479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1693418" y="3657052"/>
            <a:ext cx="1562390" cy="1107757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504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1841" y="108221"/>
            <a:ext cx="9155842" cy="6693073"/>
          </a:xfrm>
          <a:prstGeom prst="rect">
            <a:avLst/>
          </a:prstGeom>
          <a:noFill/>
        </p:spPr>
      </p:pic>
      <p:pic>
        <p:nvPicPr>
          <p:cNvPr id="21" name="Picture 4" descr="C:\Users\ECU-911\Desktop\PTT 2016\FPPTO2.png"/>
          <p:cNvPicPr>
            <a:picLocks noChangeAspect="1" noChangeArrowheads="1"/>
          </p:cNvPicPr>
          <p:nvPr/>
        </p:nvPicPr>
        <p:blipFill>
          <a:blip r:embed="rId3"/>
          <a:srcRect r="15325" b="86505"/>
          <a:stretch>
            <a:fillRect/>
          </a:stretch>
        </p:blipFill>
        <p:spPr bwMode="auto">
          <a:xfrm>
            <a:off x="0" y="754"/>
            <a:ext cx="7742712" cy="925521"/>
          </a:xfrm>
          <a:prstGeom prst="rect">
            <a:avLst/>
          </a:prstGeom>
          <a:noFill/>
        </p:spPr>
      </p:pic>
      <p:sp>
        <p:nvSpPr>
          <p:cNvPr id="33" name="CuadroTexto 4"/>
          <p:cNvSpPr txBox="1"/>
          <p:nvPr/>
        </p:nvSpPr>
        <p:spPr>
          <a:xfrm>
            <a:off x="717950" y="326219"/>
            <a:ext cx="690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i="1" dirty="0" smtClean="0">
                <a:solidFill>
                  <a:srgbClr val="000000"/>
                </a:solidFill>
                <a:latin typeface="Myriad Pro" pitchFamily="34" charset="0"/>
                <a:ea typeface="ＭＳ Ｐゴシック" charset="0"/>
                <a:cs typeface="Arial"/>
              </a:rPr>
              <a:t>MODELO DE GESTIÓN DEL "SAT"</a:t>
            </a:r>
            <a:endParaRPr lang="es-EC" sz="2400" b="1" i="1" dirty="0">
              <a:solidFill>
                <a:srgbClr val="000000"/>
              </a:solidFill>
              <a:latin typeface="Myriad Pro" pitchFamily="34" charset="0"/>
              <a:ea typeface="ＭＳ Ｐゴシック" charset="0"/>
              <a:cs typeface="Arial"/>
            </a:endParaRPr>
          </a:p>
        </p:txBody>
      </p:sp>
      <p:pic>
        <p:nvPicPr>
          <p:cNvPr id="14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352215" y="3799002"/>
            <a:ext cx="2176658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5" name="CuadroTexto 11"/>
          <p:cNvSpPr txBox="1"/>
          <p:nvPr/>
        </p:nvSpPr>
        <p:spPr>
          <a:xfrm>
            <a:off x="4352215" y="3816356"/>
            <a:ext cx="203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Población en riesgo</a:t>
            </a:r>
            <a:endParaRPr lang="es-EC" b="1" i="1" dirty="0"/>
          </a:p>
        </p:txBody>
      </p:sp>
      <p:grpSp>
        <p:nvGrpSpPr>
          <p:cNvPr id="18" name="Grupo 1"/>
          <p:cNvGrpSpPr/>
          <p:nvPr/>
        </p:nvGrpSpPr>
        <p:grpSpPr>
          <a:xfrm>
            <a:off x="1321488" y="3057813"/>
            <a:ext cx="1534633" cy="404040"/>
            <a:chOff x="463183" y="2025071"/>
            <a:chExt cx="1534633" cy="404040"/>
          </a:xfrm>
        </p:grpSpPr>
        <p:pic>
          <p:nvPicPr>
            <p:cNvPr id="19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0800000">
              <a:off x="463183" y="2025071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0" name="CuadroTexto 11"/>
            <p:cNvSpPr txBox="1"/>
            <p:nvPr/>
          </p:nvSpPr>
          <p:spPr>
            <a:xfrm>
              <a:off x="463183" y="2030615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Mareógrafos</a:t>
              </a:r>
              <a:endParaRPr lang="es-EC" b="1" i="1" dirty="0"/>
            </a:p>
          </p:txBody>
        </p:sp>
      </p:grpSp>
      <p:grpSp>
        <p:nvGrpSpPr>
          <p:cNvPr id="26" name="Grupo 1"/>
          <p:cNvGrpSpPr/>
          <p:nvPr/>
        </p:nvGrpSpPr>
        <p:grpSpPr>
          <a:xfrm>
            <a:off x="390119" y="2287158"/>
            <a:ext cx="1603062" cy="404040"/>
            <a:chOff x="394754" y="2025071"/>
            <a:chExt cx="1603062" cy="404040"/>
          </a:xfrm>
        </p:grpSpPr>
        <p:pic>
          <p:nvPicPr>
            <p:cNvPr id="27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0800000">
              <a:off x="463183" y="2025071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8" name="CuadroTexto 11"/>
            <p:cNvSpPr txBox="1"/>
            <p:nvPr/>
          </p:nvSpPr>
          <p:spPr>
            <a:xfrm>
              <a:off x="394754" y="2030615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Boyas</a:t>
              </a:r>
              <a:endParaRPr lang="es-EC" b="1" i="1" dirty="0"/>
            </a:p>
          </p:txBody>
        </p:sp>
      </p:grpSp>
      <p:sp>
        <p:nvSpPr>
          <p:cNvPr id="29" name="CuadroTexto 24"/>
          <p:cNvSpPr txBox="1"/>
          <p:nvPr/>
        </p:nvSpPr>
        <p:spPr>
          <a:xfrm>
            <a:off x="4712920" y="5452688"/>
            <a:ext cx="144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Sismógrafo</a:t>
            </a:r>
            <a:endParaRPr lang="es-EC" b="1" i="1" dirty="0"/>
          </a:p>
        </p:txBody>
      </p:sp>
      <p:grpSp>
        <p:nvGrpSpPr>
          <p:cNvPr id="30" name="Grupo 22"/>
          <p:cNvGrpSpPr/>
          <p:nvPr/>
        </p:nvGrpSpPr>
        <p:grpSpPr>
          <a:xfrm>
            <a:off x="4702285" y="5449870"/>
            <a:ext cx="1534633" cy="404040"/>
            <a:chOff x="2909312" y="1901977"/>
            <a:chExt cx="1534633" cy="404040"/>
          </a:xfrm>
        </p:grpSpPr>
        <p:pic>
          <p:nvPicPr>
            <p:cNvPr id="31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0800000">
              <a:off x="2909312" y="1901977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CuadroTexto 24"/>
            <p:cNvSpPr txBox="1"/>
            <p:nvPr/>
          </p:nvSpPr>
          <p:spPr>
            <a:xfrm>
              <a:off x="2919947" y="1904795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Sismógrafo</a:t>
              </a:r>
              <a:endParaRPr lang="es-EC" b="1" i="1" dirty="0"/>
            </a:p>
          </p:txBody>
        </p:sp>
      </p:grpSp>
      <p:grpSp>
        <p:nvGrpSpPr>
          <p:cNvPr id="22" name="Grupo 2"/>
          <p:cNvGrpSpPr/>
          <p:nvPr/>
        </p:nvGrpSpPr>
        <p:grpSpPr>
          <a:xfrm>
            <a:off x="5350210" y="891657"/>
            <a:ext cx="3793791" cy="1225377"/>
            <a:chOff x="-1111171" y="3427775"/>
            <a:chExt cx="7830587" cy="1968047"/>
          </a:xfrm>
        </p:grpSpPr>
        <p:pic>
          <p:nvPicPr>
            <p:cNvPr id="23" name="Picture 10" descr="C:\Users\ECU-911\Desktop\PPT Sistema Alerta Temprana\sat32.png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-1111171" y="3427775"/>
              <a:ext cx="7513946" cy="1968047"/>
            </a:xfrm>
            <a:prstGeom prst="rect">
              <a:avLst/>
            </a:prstGeom>
            <a:noFill/>
          </p:spPr>
        </p:pic>
        <p:sp>
          <p:nvSpPr>
            <p:cNvPr id="24" name="23 CuadroTexto"/>
            <p:cNvSpPr txBox="1"/>
            <p:nvPr/>
          </p:nvSpPr>
          <p:spPr>
            <a:xfrm>
              <a:off x="-867208" y="3891030"/>
              <a:ext cx="7586624" cy="1482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Monitoreo de Sismos y Tsunamis:</a:t>
              </a:r>
            </a:p>
            <a:p>
              <a:r>
                <a:rPr lang="es-MX" dirty="0" smtClean="0"/>
                <a:t>INAMHI, EPA, INOCAR e IGEPN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s-EC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182845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1841" y="47112"/>
            <a:ext cx="9155842" cy="6763775"/>
          </a:xfrm>
          <a:prstGeom prst="rect">
            <a:avLst/>
          </a:prstGeom>
          <a:noFill/>
        </p:spPr>
      </p:pic>
      <p:pic>
        <p:nvPicPr>
          <p:cNvPr id="21" name="Picture 4" descr="C:\Users\ECU-911\Desktop\PTT 2016\FPPTO2.png"/>
          <p:cNvPicPr>
            <a:picLocks noChangeAspect="1" noChangeArrowheads="1"/>
          </p:cNvPicPr>
          <p:nvPr/>
        </p:nvPicPr>
        <p:blipFill>
          <a:blip r:embed="rId3"/>
          <a:srcRect r="15325" b="86505"/>
          <a:stretch>
            <a:fillRect/>
          </a:stretch>
        </p:blipFill>
        <p:spPr bwMode="auto">
          <a:xfrm>
            <a:off x="0" y="754"/>
            <a:ext cx="7742712" cy="925521"/>
          </a:xfrm>
          <a:prstGeom prst="rect">
            <a:avLst/>
          </a:prstGeom>
          <a:noFill/>
        </p:spPr>
      </p:pic>
      <p:sp>
        <p:nvSpPr>
          <p:cNvPr id="33" name="CuadroTexto 4"/>
          <p:cNvSpPr txBox="1"/>
          <p:nvPr/>
        </p:nvSpPr>
        <p:spPr>
          <a:xfrm>
            <a:off x="717950" y="326219"/>
            <a:ext cx="690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i="1" dirty="0" smtClean="0">
                <a:solidFill>
                  <a:srgbClr val="000000"/>
                </a:solidFill>
                <a:latin typeface="Myriad Pro" pitchFamily="34" charset="0"/>
                <a:ea typeface="ＭＳ Ｐゴシック" charset="0"/>
                <a:cs typeface="Arial"/>
              </a:rPr>
              <a:t>MODELO DE GESTIÓN DEL "SAT"</a:t>
            </a:r>
            <a:endParaRPr lang="es-EC" sz="2400" b="1" i="1" dirty="0">
              <a:solidFill>
                <a:srgbClr val="000000"/>
              </a:solidFill>
              <a:latin typeface="Myriad Pro" pitchFamily="34" charset="0"/>
              <a:ea typeface="ＭＳ Ｐゴシック" charset="0"/>
              <a:cs typeface="Arial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5058888" y="911967"/>
            <a:ext cx="4147087" cy="1559720"/>
            <a:chOff x="-1111171" y="3427775"/>
            <a:chExt cx="7830587" cy="2010479"/>
          </a:xfrm>
        </p:grpSpPr>
        <p:pic>
          <p:nvPicPr>
            <p:cNvPr id="1034" name="Picture 10" descr="C:\Users\ECU-911\Desktop\PPT Sistema Alerta Temprana\sat32.png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-1111171" y="3427775"/>
              <a:ext cx="7513946" cy="1968047"/>
            </a:xfrm>
            <a:prstGeom prst="rect">
              <a:avLst/>
            </a:prstGeom>
            <a:noFill/>
          </p:spPr>
        </p:pic>
        <p:sp>
          <p:nvSpPr>
            <p:cNvPr id="15" name="14 CuadroTexto"/>
            <p:cNvSpPr txBox="1"/>
            <p:nvPr/>
          </p:nvSpPr>
          <p:spPr>
            <a:xfrm>
              <a:off x="-867208" y="3891030"/>
              <a:ext cx="7586624" cy="1547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Centro de Monitoreo SAT: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MX" dirty="0" smtClean="0"/>
                <a:t>Recibe señal de alerta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MX" dirty="0" smtClean="0"/>
                <a:t>Se activa protocolo de respuesta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s-EC" dirty="0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472162" y="1811241"/>
            <a:ext cx="1607066" cy="404040"/>
            <a:chOff x="472162" y="1811241"/>
            <a:chExt cx="1607066" cy="404040"/>
          </a:xfrm>
        </p:grpSpPr>
        <p:pic>
          <p:nvPicPr>
            <p:cNvPr id="11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544595" y="1811241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2" name="CuadroTexto 11"/>
            <p:cNvSpPr txBox="1"/>
            <p:nvPr/>
          </p:nvSpPr>
          <p:spPr>
            <a:xfrm>
              <a:off x="472162" y="1828595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Boyas</a:t>
              </a:r>
              <a:endParaRPr lang="es-EC" b="1" i="1" dirty="0"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1311912" y="2947030"/>
            <a:ext cx="1534633" cy="404245"/>
            <a:chOff x="3837668" y="3146232"/>
            <a:chExt cx="1534633" cy="404245"/>
          </a:xfrm>
        </p:grpSpPr>
        <p:pic>
          <p:nvPicPr>
            <p:cNvPr id="17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3837668" y="3146232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8" name="CuadroTexto 17"/>
            <p:cNvSpPr txBox="1"/>
            <p:nvPr/>
          </p:nvSpPr>
          <p:spPr>
            <a:xfrm>
              <a:off x="3881972" y="3181145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Mareógrafos</a:t>
              </a:r>
              <a:endParaRPr lang="es-EC" b="1" i="1" dirty="0"/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4702285" y="5449870"/>
            <a:ext cx="1534633" cy="404040"/>
            <a:chOff x="2909312" y="1901977"/>
            <a:chExt cx="1534633" cy="404040"/>
          </a:xfrm>
        </p:grpSpPr>
        <p:pic>
          <p:nvPicPr>
            <p:cNvPr id="24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909312" y="1901977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CuadroTexto 24"/>
            <p:cNvSpPr txBox="1"/>
            <p:nvPr/>
          </p:nvSpPr>
          <p:spPr>
            <a:xfrm>
              <a:off x="2919947" y="1904795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Sismógrafo</a:t>
              </a:r>
              <a:endParaRPr lang="es-EC" b="1" i="1" dirty="0"/>
            </a:p>
          </p:txBody>
        </p:sp>
      </p:grpSp>
      <p:pic>
        <p:nvPicPr>
          <p:cNvPr id="19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178477" y="1222680"/>
            <a:ext cx="1534633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CuadroTexto 11"/>
          <p:cNvSpPr txBox="1"/>
          <p:nvPr/>
        </p:nvSpPr>
        <p:spPr>
          <a:xfrm>
            <a:off x="163405" y="1156564"/>
            <a:ext cx="149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Tsunami</a:t>
            </a:r>
            <a:endParaRPr lang="es-EC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Grupo 22"/>
          <p:cNvGrpSpPr/>
          <p:nvPr/>
        </p:nvGrpSpPr>
        <p:grpSpPr>
          <a:xfrm>
            <a:off x="-23398" y="4854124"/>
            <a:ext cx="2861606" cy="926148"/>
            <a:chOff x="2909312" y="1901977"/>
            <a:chExt cx="1534633" cy="926148"/>
          </a:xfrm>
        </p:grpSpPr>
        <p:pic>
          <p:nvPicPr>
            <p:cNvPr id="26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909312" y="1901977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CuadroTexto 24"/>
            <p:cNvSpPr txBox="1"/>
            <p:nvPr/>
          </p:nvSpPr>
          <p:spPr>
            <a:xfrm>
              <a:off x="2919947" y="1904795"/>
              <a:ext cx="14460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Centro Monitoreo SAT</a:t>
              </a:r>
              <a:endParaRPr lang="es-EC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014437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1841" y="1"/>
            <a:ext cx="9155842" cy="6857998"/>
          </a:xfrm>
          <a:prstGeom prst="rect">
            <a:avLst/>
          </a:prstGeom>
          <a:noFill/>
        </p:spPr>
      </p:pic>
      <p:pic>
        <p:nvPicPr>
          <p:cNvPr id="21" name="Picture 4" descr="C:\Users\ECU-911\Desktop\PTT 2016\FPPTO2.png"/>
          <p:cNvPicPr>
            <a:picLocks noChangeAspect="1" noChangeArrowheads="1"/>
          </p:cNvPicPr>
          <p:nvPr/>
        </p:nvPicPr>
        <p:blipFill>
          <a:blip r:embed="rId4"/>
          <a:srcRect r="15325" b="86505"/>
          <a:stretch>
            <a:fillRect/>
          </a:stretch>
        </p:blipFill>
        <p:spPr bwMode="auto">
          <a:xfrm>
            <a:off x="0" y="754"/>
            <a:ext cx="7742712" cy="925521"/>
          </a:xfrm>
          <a:prstGeom prst="rect">
            <a:avLst/>
          </a:prstGeom>
          <a:noFill/>
        </p:spPr>
      </p:pic>
      <p:sp>
        <p:nvSpPr>
          <p:cNvPr id="33" name="CuadroTexto 4"/>
          <p:cNvSpPr txBox="1"/>
          <p:nvPr/>
        </p:nvSpPr>
        <p:spPr>
          <a:xfrm>
            <a:off x="717950" y="326219"/>
            <a:ext cx="690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i="1" dirty="0" smtClean="0">
                <a:solidFill>
                  <a:srgbClr val="000000"/>
                </a:solidFill>
                <a:latin typeface="Myriad Pro" pitchFamily="34" charset="0"/>
                <a:ea typeface="ＭＳ Ｐゴシック" charset="0"/>
                <a:cs typeface="Arial"/>
              </a:rPr>
              <a:t>MODELO DE GESTIÓN DEL "SAT"</a:t>
            </a:r>
            <a:endParaRPr lang="es-EC" sz="2400" b="1" i="1" dirty="0">
              <a:solidFill>
                <a:srgbClr val="000000"/>
              </a:solidFill>
              <a:latin typeface="Myriad Pro" pitchFamily="34" charset="0"/>
              <a:ea typeface="ＭＳ Ｐゴシック" charset="0"/>
              <a:cs typeface="Arial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0" y="926275"/>
            <a:ext cx="4473365" cy="1816925"/>
            <a:chOff x="5027944" y="936338"/>
            <a:chExt cx="4473365" cy="1548061"/>
          </a:xfrm>
        </p:grpSpPr>
        <p:pic>
          <p:nvPicPr>
            <p:cNvPr id="9" name="Picture 10" descr="C:\Users\ECU-911\Desktop\PPT Sistema Alerta Temprana\sat32.png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5027944" y="936338"/>
              <a:ext cx="4473365" cy="1548061"/>
            </a:xfrm>
            <a:prstGeom prst="rect">
              <a:avLst/>
            </a:prstGeom>
            <a:noFill/>
          </p:spPr>
        </p:pic>
        <p:sp>
          <p:nvSpPr>
            <p:cNvPr id="10" name="14 CuadroTexto"/>
            <p:cNvSpPr txBox="1"/>
            <p:nvPr/>
          </p:nvSpPr>
          <p:spPr>
            <a:xfrm>
              <a:off x="5138252" y="1224576"/>
              <a:ext cx="42527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Activación del Sistema de Alerta Temprana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MX" dirty="0" smtClean="0"/>
                <a:t>Generación de alerta a entidades de respuesta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MX" dirty="0" smtClean="0"/>
                <a:t>Activación tonos y mensajes en sirenas</a:t>
              </a:r>
              <a:endParaRPr lang="es-EC" dirty="0"/>
            </a:p>
          </p:txBody>
        </p:sp>
      </p:grpSp>
      <p:pic>
        <p:nvPicPr>
          <p:cNvPr id="3" name="Alternate Steady%281%29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 flipV="1">
            <a:off x="5342626" y="1611700"/>
            <a:ext cx="477748" cy="369587"/>
          </a:xfrm>
          <a:prstGeom prst="rect">
            <a:avLst/>
          </a:prstGeom>
        </p:spPr>
      </p:pic>
      <p:grpSp>
        <p:nvGrpSpPr>
          <p:cNvPr id="13" name="Grupo 1"/>
          <p:cNvGrpSpPr/>
          <p:nvPr/>
        </p:nvGrpSpPr>
        <p:grpSpPr>
          <a:xfrm>
            <a:off x="5820374" y="1048885"/>
            <a:ext cx="2548140" cy="450138"/>
            <a:chOff x="394754" y="1962411"/>
            <a:chExt cx="1446027" cy="646331"/>
          </a:xfrm>
        </p:grpSpPr>
        <p:pic>
          <p:nvPicPr>
            <p:cNvPr id="14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10800000" flipH="1">
              <a:off x="463183" y="2025071"/>
              <a:ext cx="1292028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5" name="CuadroTexto 11"/>
            <p:cNvSpPr txBox="1"/>
            <p:nvPr/>
          </p:nvSpPr>
          <p:spPr>
            <a:xfrm>
              <a:off x="394754" y="1962411"/>
              <a:ext cx="14460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“Esto es una prueba”</a:t>
              </a:r>
              <a:endParaRPr lang="es-EC" b="1" i="1" dirty="0"/>
            </a:p>
          </p:txBody>
        </p:sp>
      </p:grpSp>
      <p:grpSp>
        <p:nvGrpSpPr>
          <p:cNvPr id="16" name="Grupo 1"/>
          <p:cNvGrpSpPr/>
          <p:nvPr/>
        </p:nvGrpSpPr>
        <p:grpSpPr>
          <a:xfrm>
            <a:off x="5842149" y="1628784"/>
            <a:ext cx="2548140" cy="369332"/>
            <a:chOff x="394754" y="1962411"/>
            <a:chExt cx="1446027" cy="530306"/>
          </a:xfrm>
        </p:grpSpPr>
        <p:pic>
          <p:nvPicPr>
            <p:cNvPr id="17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10800000" flipH="1">
              <a:off x="463183" y="2025071"/>
              <a:ext cx="1292028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8" name="CuadroTexto 11"/>
            <p:cNvSpPr txBox="1"/>
            <p:nvPr/>
          </p:nvSpPr>
          <p:spPr>
            <a:xfrm>
              <a:off x="394754" y="1962411"/>
              <a:ext cx="1446027" cy="530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“Esto es un simulacro”</a:t>
              </a:r>
              <a:endParaRPr lang="es-EC" b="1" i="1" dirty="0"/>
            </a:p>
          </p:txBody>
        </p:sp>
      </p:grpSp>
      <p:grpSp>
        <p:nvGrpSpPr>
          <p:cNvPr id="19" name="Grupo 1"/>
          <p:cNvGrpSpPr/>
          <p:nvPr/>
        </p:nvGrpSpPr>
        <p:grpSpPr>
          <a:xfrm>
            <a:off x="5832107" y="2133600"/>
            <a:ext cx="2548140" cy="369332"/>
            <a:chOff x="394754" y="1962411"/>
            <a:chExt cx="1446027" cy="530306"/>
          </a:xfrm>
        </p:grpSpPr>
        <p:pic>
          <p:nvPicPr>
            <p:cNvPr id="20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10800000" flipH="1">
              <a:off x="463183" y="2025071"/>
              <a:ext cx="1292028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2" name="CuadroTexto 11"/>
            <p:cNvSpPr txBox="1"/>
            <p:nvPr/>
          </p:nvSpPr>
          <p:spPr>
            <a:xfrm>
              <a:off x="394754" y="1962411"/>
              <a:ext cx="1446027" cy="530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“Alerta de Tsunami”</a:t>
              </a:r>
              <a:endParaRPr lang="es-EC" b="1" i="1" dirty="0"/>
            </a:p>
          </p:txBody>
        </p:sp>
      </p:grpSp>
      <p:pic>
        <p:nvPicPr>
          <p:cNvPr id="7" name="Test_V2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5371986" y="1114470"/>
            <a:ext cx="395563" cy="395563"/>
          </a:xfrm>
          <a:prstGeom prst="rect">
            <a:avLst/>
          </a:prstGeom>
        </p:spPr>
      </p:pic>
      <p:pic>
        <p:nvPicPr>
          <p:cNvPr id="8" name="Tsunami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5347822" y="2013467"/>
            <a:ext cx="445168" cy="44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1127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50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1841" y="1"/>
            <a:ext cx="9155841" cy="6857997"/>
          </a:xfrm>
          <a:prstGeom prst="rect">
            <a:avLst/>
          </a:prstGeom>
          <a:noFill/>
        </p:spPr>
      </p:pic>
      <p:pic>
        <p:nvPicPr>
          <p:cNvPr id="21" name="Picture 4" descr="C:\Users\ECU-911\Desktop\PTT 2016\FPPTO2.png"/>
          <p:cNvPicPr>
            <a:picLocks noChangeAspect="1" noChangeArrowheads="1"/>
          </p:cNvPicPr>
          <p:nvPr/>
        </p:nvPicPr>
        <p:blipFill>
          <a:blip r:embed="rId3"/>
          <a:srcRect r="15325" b="86505"/>
          <a:stretch>
            <a:fillRect/>
          </a:stretch>
        </p:blipFill>
        <p:spPr bwMode="auto">
          <a:xfrm>
            <a:off x="0" y="754"/>
            <a:ext cx="7742712" cy="925521"/>
          </a:xfrm>
          <a:prstGeom prst="rect">
            <a:avLst/>
          </a:prstGeom>
          <a:noFill/>
        </p:spPr>
      </p:pic>
      <p:sp>
        <p:nvSpPr>
          <p:cNvPr id="33" name="CuadroTexto 4"/>
          <p:cNvSpPr txBox="1"/>
          <p:nvPr/>
        </p:nvSpPr>
        <p:spPr>
          <a:xfrm>
            <a:off x="717950" y="326219"/>
            <a:ext cx="690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i="1" dirty="0" smtClean="0">
                <a:solidFill>
                  <a:srgbClr val="000000"/>
                </a:solidFill>
                <a:latin typeface="Myriad Pro" pitchFamily="34" charset="0"/>
                <a:ea typeface="ＭＳ Ｐゴシック" charset="0"/>
                <a:cs typeface="Arial"/>
              </a:rPr>
              <a:t>MODELO DE GESTIÓN DEL "SAT"</a:t>
            </a:r>
            <a:endParaRPr lang="es-EC" sz="2400" b="1" i="1" dirty="0">
              <a:solidFill>
                <a:srgbClr val="000000"/>
              </a:solidFill>
              <a:latin typeface="Myriad Pro" pitchFamily="34" charset="0"/>
              <a:ea typeface="ＭＳ Ｐゴシック" charset="0"/>
              <a:cs typeface="Arial"/>
            </a:endParaRPr>
          </a:p>
        </p:txBody>
      </p:sp>
      <p:pic>
        <p:nvPicPr>
          <p:cNvPr id="9" name="Picture 10" descr="C:\Users\ECU-911\Desktop\PPT Sistema Alerta Temprana\sat32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40110" y="855192"/>
            <a:ext cx="4319680" cy="1766984"/>
          </a:xfrm>
          <a:prstGeom prst="rect">
            <a:avLst/>
          </a:prstGeom>
          <a:noFill/>
        </p:spPr>
      </p:pic>
      <p:sp>
        <p:nvSpPr>
          <p:cNvPr id="10" name="14 CuadroTexto"/>
          <p:cNvSpPr txBox="1"/>
          <p:nvPr/>
        </p:nvSpPr>
        <p:spPr>
          <a:xfrm>
            <a:off x="76287" y="1117443"/>
            <a:ext cx="5419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Difusión de alertas y evacuación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La ciudadanía recibe la alerta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Se realiza la evacuación al sitio seguro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Capacitación ciudadanía, simulacros</a:t>
            </a:r>
            <a:endParaRPr lang="es-EC" dirty="0"/>
          </a:p>
        </p:txBody>
      </p:sp>
      <p:grpSp>
        <p:nvGrpSpPr>
          <p:cNvPr id="8" name="Grupo 7"/>
          <p:cNvGrpSpPr/>
          <p:nvPr/>
        </p:nvGrpSpPr>
        <p:grpSpPr>
          <a:xfrm>
            <a:off x="7027133" y="2115752"/>
            <a:ext cx="1534634" cy="404040"/>
            <a:chOff x="6997659" y="2903240"/>
            <a:chExt cx="1534634" cy="404040"/>
          </a:xfrm>
        </p:grpSpPr>
        <p:pic>
          <p:nvPicPr>
            <p:cNvPr id="11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6997660" y="2903240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2" name="CuadroTexto 11"/>
            <p:cNvSpPr txBox="1"/>
            <p:nvPr/>
          </p:nvSpPr>
          <p:spPr>
            <a:xfrm>
              <a:off x="6997659" y="2903240"/>
              <a:ext cx="144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Sitio Seguro</a:t>
              </a:r>
              <a:endParaRPr lang="es-EC" b="1" i="1" dirty="0"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5958832" y="4082956"/>
            <a:ext cx="1461542" cy="404040"/>
            <a:chOff x="2909312" y="1901977"/>
            <a:chExt cx="1534633" cy="404040"/>
          </a:xfrm>
        </p:grpSpPr>
        <p:pic>
          <p:nvPicPr>
            <p:cNvPr id="17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909312" y="1901977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8" name="CuadroTexto 17"/>
            <p:cNvSpPr txBox="1"/>
            <p:nvPr/>
          </p:nvSpPr>
          <p:spPr>
            <a:xfrm>
              <a:off x="2919947" y="1904795"/>
              <a:ext cx="14460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i="1" dirty="0" smtClean="0"/>
                <a:t>Video Vigilancia</a:t>
              </a:r>
              <a:endParaRPr lang="es-EC" sz="1400" b="1" i="1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4006165" y="2104900"/>
            <a:ext cx="1119827" cy="404040"/>
            <a:chOff x="2909312" y="1901977"/>
            <a:chExt cx="1542705" cy="404040"/>
          </a:xfrm>
        </p:grpSpPr>
        <p:pic>
          <p:nvPicPr>
            <p:cNvPr id="20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909312" y="1901977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2" name="CuadroTexto 21"/>
            <p:cNvSpPr txBox="1"/>
            <p:nvPr/>
          </p:nvSpPr>
          <p:spPr>
            <a:xfrm>
              <a:off x="2995355" y="1904795"/>
              <a:ext cx="1456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Sirenas</a:t>
              </a:r>
              <a:endParaRPr lang="es-EC" b="1" i="1" dirty="0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1066508" y="3476614"/>
            <a:ext cx="2428330" cy="646331"/>
            <a:chOff x="6997659" y="2903240"/>
            <a:chExt cx="1534634" cy="646331"/>
          </a:xfrm>
        </p:grpSpPr>
        <p:pic>
          <p:nvPicPr>
            <p:cNvPr id="27" name="Picture 4" descr="C:\Users\ECU-911\Desktop\PPT Sistema Alerta Temprana\sat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6997660" y="2903240"/>
              <a:ext cx="1534633" cy="404040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8" name="CuadroTexto 27"/>
            <p:cNvSpPr txBox="1"/>
            <p:nvPr/>
          </p:nvSpPr>
          <p:spPr>
            <a:xfrm>
              <a:off x="6997659" y="2903240"/>
              <a:ext cx="14460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b="1" i="1" dirty="0" smtClean="0"/>
                <a:t>Rutas de Evacuación</a:t>
              </a:r>
              <a:endParaRPr lang="es-EC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483483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CU-911\Desktop\R. CUENTAS PPT Y RESPALDOS\Pics RC\rc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28" y="5803"/>
            <a:ext cx="9147127" cy="6857999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28596" y="4643446"/>
            <a:ext cx="5214974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i="1" dirty="0" smtClean="0">
                <a:latin typeface="+mj-lt"/>
                <a:ea typeface="+mj-ea"/>
                <a:cs typeface="+mj-cs"/>
              </a:rPr>
              <a:t>COMPONENTES</a:t>
            </a:r>
            <a:endParaRPr kumimoji="0" lang="es-MX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 dirty="0" smtClean="0">
                <a:solidFill>
                  <a:schemeClr val="bg1"/>
                </a:solidFill>
                <a:ea typeface="+mj-ea"/>
                <a:cs typeface="+mj-cs"/>
              </a:rPr>
              <a:t>SISTEMA DE ALERTA TEMPRANA</a:t>
            </a:r>
            <a:endParaRPr kumimoji="0" lang="es-EC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428596" y="4714884"/>
            <a:ext cx="3363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28596" y="5715016"/>
            <a:ext cx="3417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258825" y="13702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2560170" y="81149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560170" y="750823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2560170" y="1414680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125" y="745006"/>
            <a:ext cx="1763479" cy="565950"/>
          </a:xfrm>
          <a:prstGeom prst="rect">
            <a:avLst/>
          </a:prstGeom>
        </p:spPr>
      </p:pic>
      <p:pic>
        <p:nvPicPr>
          <p:cNvPr id="28" name="Picture 3" descr="C:\Users\ECU-911\Desktop\R. CUENTAS PPT Y RESPALDOS\Pics RC\rc06.png"/>
          <p:cNvPicPr>
            <a:picLocks noChangeAspect="1" noChangeArrowheads="1"/>
          </p:cNvPicPr>
          <p:nvPr/>
        </p:nvPicPr>
        <p:blipFill rotWithShape="1">
          <a:blip r:embed="rId4" cstate="print"/>
          <a:srcRect b="11393"/>
          <a:stretch/>
        </p:blipFill>
        <p:spPr bwMode="auto">
          <a:xfrm>
            <a:off x="258825" y="1458904"/>
            <a:ext cx="856853" cy="492858"/>
          </a:xfrm>
          <a:prstGeom prst="rect">
            <a:avLst/>
          </a:prstGeom>
          <a:noFill/>
        </p:spPr>
      </p:pic>
      <p:cxnSp>
        <p:nvCxnSpPr>
          <p:cNvPr id="29" name="Conector recto 28"/>
          <p:cNvCxnSpPr/>
          <p:nvPr/>
        </p:nvCxnSpPr>
        <p:spPr>
          <a:xfrm>
            <a:off x="258825" y="7225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://www.ecu911.gob.ec/wp-content/plugins/vck-marcas/marcas/min_coord_seguridadv2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02" b="26460"/>
          <a:stretch/>
        </p:blipFill>
        <p:spPr bwMode="auto">
          <a:xfrm>
            <a:off x="283720" y="67234"/>
            <a:ext cx="1725884" cy="64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Llamada rectangular"/>
          <p:cNvSpPr/>
          <p:nvPr/>
        </p:nvSpPr>
        <p:spPr>
          <a:xfrm>
            <a:off x="5021943" y="67234"/>
            <a:ext cx="3048000" cy="1958101"/>
          </a:xfrm>
          <a:prstGeom prst="wedgeRectCallout">
            <a:avLst>
              <a:gd name="adj1" fmla="val -19763"/>
              <a:gd name="adj2" fmla="val 99314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5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000000"/>
                </a:solidFill>
                <a:latin typeface="Myriad Pro" pitchFamily="34" charset="0"/>
                <a:ea typeface="ＭＳ Ｐゴシック" charset="0"/>
                <a:cs typeface="Arial"/>
              </a:rPr>
              <a:t>INGENIERÍA DE DISEÑO DEL SAT </a:t>
            </a:r>
            <a:endParaRPr lang="es-EC" dirty="0">
              <a:solidFill>
                <a:srgbClr val="000000"/>
              </a:solidFill>
              <a:latin typeface="Myriad Pro" pitchFamily="34" charset="0"/>
              <a:ea typeface="ＭＳ Ｐゴシック" charset="0"/>
              <a:cs typeface="Arial"/>
            </a:endParaRPr>
          </a:p>
        </p:txBody>
      </p:sp>
      <p:sp>
        <p:nvSpPr>
          <p:cNvPr id="12" name="23 Rectángulo"/>
          <p:cNvSpPr/>
          <p:nvPr/>
        </p:nvSpPr>
        <p:spPr>
          <a:xfrm>
            <a:off x="-418989" y="5744922"/>
            <a:ext cx="61070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i="1" dirty="0" smtClean="0"/>
              <a:t>* Norma </a:t>
            </a:r>
            <a:r>
              <a:rPr lang="es-MX" sz="1200" b="1" i="1" dirty="0"/>
              <a:t>FEMA (USA) </a:t>
            </a:r>
            <a:r>
              <a:rPr lang="es-MX" sz="1200" b="1" i="1" dirty="0" smtClean="0"/>
              <a:t>- </a:t>
            </a:r>
          </a:p>
          <a:p>
            <a:pPr algn="ctr"/>
            <a:r>
              <a:rPr lang="es-MX" sz="1200" b="1" i="1" dirty="0" smtClean="0"/>
              <a:t>Outdoor Warning Systems </a:t>
            </a:r>
            <a:r>
              <a:rPr lang="es-MX" sz="1200" b="1" i="1" dirty="0"/>
              <a:t>Versión 02-MS</a:t>
            </a:r>
            <a:endParaRPr lang="es-EC" sz="1200" b="1" i="1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00491"/>
            <a:ext cx="9144000" cy="5182395"/>
          </a:xfrm>
          <a:prstGeom prst="rect">
            <a:avLst/>
          </a:prstGeom>
        </p:spPr>
      </p:pic>
      <p:pic>
        <p:nvPicPr>
          <p:cNvPr id="9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054778" y="1799021"/>
            <a:ext cx="1534633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3" name="CuadroTexto 11"/>
          <p:cNvSpPr txBox="1"/>
          <p:nvPr/>
        </p:nvSpPr>
        <p:spPr>
          <a:xfrm>
            <a:off x="2099081" y="1804155"/>
            <a:ext cx="149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Sirena</a:t>
            </a:r>
            <a:endParaRPr lang="es-EC" b="1" i="1" dirty="0"/>
          </a:p>
        </p:txBody>
      </p:sp>
      <p:pic>
        <p:nvPicPr>
          <p:cNvPr id="14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>
            <a:off x="4868884" y="2453363"/>
            <a:ext cx="1828800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5" name="CuadroTexto 11"/>
          <p:cNvSpPr txBox="1"/>
          <p:nvPr/>
        </p:nvSpPr>
        <p:spPr>
          <a:xfrm flipH="1">
            <a:off x="4868884" y="2454009"/>
            <a:ext cx="186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Video Vigilancia</a:t>
            </a:r>
            <a:endParaRPr lang="es-EC" b="1" i="1" dirty="0"/>
          </a:p>
        </p:txBody>
      </p:sp>
      <p:pic>
        <p:nvPicPr>
          <p:cNvPr id="16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07521" y="4029602"/>
            <a:ext cx="2759737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7" name="CuadroTexto 11"/>
          <p:cNvSpPr txBox="1"/>
          <p:nvPr/>
        </p:nvSpPr>
        <p:spPr>
          <a:xfrm>
            <a:off x="668075" y="4034736"/>
            <a:ext cx="2899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Infraestructura y obra civil</a:t>
            </a:r>
            <a:endParaRPr lang="es-EC" b="1" i="1" dirty="0"/>
          </a:p>
        </p:txBody>
      </p:sp>
      <p:pic>
        <p:nvPicPr>
          <p:cNvPr id="18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>
            <a:off x="5063915" y="1429689"/>
            <a:ext cx="3314304" cy="743798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9" name="CuadroTexto 11"/>
          <p:cNvSpPr txBox="1"/>
          <p:nvPr/>
        </p:nvSpPr>
        <p:spPr>
          <a:xfrm flipH="1">
            <a:off x="5207507" y="1475855"/>
            <a:ext cx="321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Sistema de telecomunicaciones redundantes </a:t>
            </a:r>
            <a:endParaRPr lang="es-EC" b="1" i="1" dirty="0"/>
          </a:p>
        </p:txBody>
      </p:sp>
      <p:pic>
        <p:nvPicPr>
          <p:cNvPr id="20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900052" y="2910545"/>
            <a:ext cx="1886060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1" name="CuadroTexto 11"/>
          <p:cNvSpPr txBox="1"/>
          <p:nvPr/>
        </p:nvSpPr>
        <p:spPr>
          <a:xfrm>
            <a:off x="1900053" y="2915679"/>
            <a:ext cx="188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Sistema eléctrico</a:t>
            </a:r>
            <a:endParaRPr lang="es-EC" b="1" i="1" dirty="0"/>
          </a:p>
        </p:txBody>
      </p:sp>
      <p:pic>
        <p:nvPicPr>
          <p:cNvPr id="22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063915" y="2940119"/>
            <a:ext cx="2245324" cy="74123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3" name="CuadroTexto 11"/>
          <p:cNvSpPr txBox="1"/>
          <p:nvPr/>
        </p:nvSpPr>
        <p:spPr>
          <a:xfrm>
            <a:off x="5076882" y="2945254"/>
            <a:ext cx="2101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Centro de Monitoreo y Control</a:t>
            </a:r>
            <a:endParaRPr lang="es-EC" b="1" i="1" dirty="0"/>
          </a:p>
        </p:txBody>
      </p:sp>
    </p:spTree>
    <p:extLst>
      <p:ext uri="{BB962C8B-B14F-4D97-AF65-F5344CB8AC3E}">
        <p14:creationId xmlns:p14="http://schemas.microsoft.com/office/powerpoint/2010/main" xmlns="" val="18889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s-EC" dirty="0" smtClean="0">
                <a:solidFill>
                  <a:srgbClr val="000000"/>
                </a:solidFill>
                <a:latin typeface="Myriad Pro" pitchFamily="34" charset="0"/>
                <a:ea typeface="ＭＳ Ｐゴシック" charset="0"/>
                <a:cs typeface="Arial"/>
              </a:rPr>
              <a:t>PARÁMETROS UBICACIÓN SIRENAS</a:t>
            </a:r>
            <a:endParaRPr lang="es-EC" dirty="0">
              <a:solidFill>
                <a:srgbClr val="000000"/>
              </a:solidFill>
              <a:latin typeface="Myriad Pro" pitchFamily="34" charset="0"/>
              <a:ea typeface="ＭＳ Ｐゴシック" charset="0"/>
              <a:cs typeface="Arial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923324"/>
            <a:ext cx="9143999" cy="5156842"/>
          </a:xfrm>
          <a:prstGeom prst="rect">
            <a:avLst/>
          </a:prstGeom>
        </p:spPr>
      </p:pic>
      <p:pic>
        <p:nvPicPr>
          <p:cNvPr id="9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>
            <a:off x="5640789" y="2108820"/>
            <a:ext cx="2185060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CuadroTexto 11"/>
          <p:cNvSpPr txBox="1"/>
          <p:nvPr/>
        </p:nvSpPr>
        <p:spPr>
          <a:xfrm>
            <a:off x="5640789" y="2143528"/>
            <a:ext cx="218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Zona de inundación</a:t>
            </a:r>
            <a:endParaRPr lang="es-EC" b="1" i="1" dirty="0"/>
          </a:p>
        </p:txBody>
      </p:sp>
      <p:pic>
        <p:nvPicPr>
          <p:cNvPr id="17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>
            <a:off x="4227619" y="4166600"/>
            <a:ext cx="2185060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8" name="CuadroTexto 11"/>
          <p:cNvSpPr txBox="1"/>
          <p:nvPr/>
        </p:nvSpPr>
        <p:spPr>
          <a:xfrm>
            <a:off x="4215746" y="4189476"/>
            <a:ext cx="218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Ruta de evacuación</a:t>
            </a:r>
            <a:endParaRPr lang="es-EC" b="1" i="1" dirty="0"/>
          </a:p>
        </p:txBody>
      </p:sp>
      <p:pic>
        <p:nvPicPr>
          <p:cNvPr id="19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553195" y="5181160"/>
            <a:ext cx="2018805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CuadroTexto 11"/>
          <p:cNvSpPr txBox="1"/>
          <p:nvPr/>
        </p:nvSpPr>
        <p:spPr>
          <a:xfrm>
            <a:off x="2386940" y="5181160"/>
            <a:ext cx="218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Zona segura</a:t>
            </a:r>
            <a:endParaRPr lang="es-EC" b="1" i="1" dirty="0"/>
          </a:p>
        </p:txBody>
      </p:sp>
      <p:sp>
        <p:nvSpPr>
          <p:cNvPr id="4" name="3 Elipse"/>
          <p:cNvSpPr/>
          <p:nvPr/>
        </p:nvSpPr>
        <p:spPr>
          <a:xfrm>
            <a:off x="3188523" y="2499923"/>
            <a:ext cx="201881" cy="196077"/>
          </a:xfrm>
          <a:prstGeom prst="ellipse">
            <a:avLst/>
          </a:prstGeom>
          <a:solidFill>
            <a:srgbClr val="F65CA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rtlCol="0" anchor="ctr">
            <a:spAutoFit/>
          </a:bodyPr>
          <a:lstStyle/>
          <a:p>
            <a:pPr algn="ctr"/>
            <a:endParaRPr lang="es-EC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4346369" y="2919650"/>
            <a:ext cx="201881" cy="196077"/>
          </a:xfrm>
          <a:prstGeom prst="ellipse">
            <a:avLst/>
          </a:prstGeom>
          <a:solidFill>
            <a:srgbClr val="F65CA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rtlCol="0" anchor="ctr">
            <a:spAutoFit/>
          </a:bodyPr>
          <a:lstStyle/>
          <a:p>
            <a:pPr algn="ctr"/>
            <a:endParaRPr lang="es-EC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Elipse"/>
          <p:cNvSpPr/>
          <p:nvPr/>
        </p:nvSpPr>
        <p:spPr>
          <a:xfrm>
            <a:off x="5444836" y="2970188"/>
            <a:ext cx="201881" cy="196077"/>
          </a:xfrm>
          <a:prstGeom prst="ellipse">
            <a:avLst/>
          </a:prstGeom>
          <a:solidFill>
            <a:srgbClr val="F65CA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rtlCol="0" anchor="ctr">
            <a:spAutoFit/>
          </a:bodyPr>
          <a:lstStyle/>
          <a:p>
            <a:pPr algn="ctr"/>
            <a:endParaRPr lang="es-EC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66255" y="2095883"/>
            <a:ext cx="2018805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1" name="CuadroTexto 11"/>
          <p:cNvSpPr txBox="1"/>
          <p:nvPr/>
        </p:nvSpPr>
        <p:spPr>
          <a:xfrm>
            <a:off x="0" y="2088646"/>
            <a:ext cx="218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Propagación sonido</a:t>
            </a:r>
            <a:endParaRPr lang="es-EC" b="1" i="1" dirty="0"/>
          </a:p>
        </p:txBody>
      </p:sp>
      <p:grpSp>
        <p:nvGrpSpPr>
          <p:cNvPr id="7" name="6 Grupo"/>
          <p:cNvGrpSpPr/>
          <p:nvPr/>
        </p:nvGrpSpPr>
        <p:grpSpPr>
          <a:xfrm>
            <a:off x="2250372" y="1582828"/>
            <a:ext cx="2078181" cy="2030266"/>
            <a:chOff x="-2624447" y="-59378"/>
            <a:chExt cx="2078181" cy="2030266"/>
          </a:xfrm>
        </p:grpSpPr>
        <p:sp>
          <p:nvSpPr>
            <p:cNvPr id="6" name="5 Elipse"/>
            <p:cNvSpPr/>
            <p:nvPr/>
          </p:nvSpPr>
          <p:spPr>
            <a:xfrm>
              <a:off x="-1947554" y="641267"/>
              <a:ext cx="724395" cy="66501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EC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21 Elipse"/>
            <p:cNvSpPr/>
            <p:nvPr/>
          </p:nvSpPr>
          <p:spPr>
            <a:xfrm>
              <a:off x="-2149433" y="427512"/>
              <a:ext cx="1149928" cy="1096075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EC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22 Elipse"/>
            <p:cNvSpPr/>
            <p:nvPr/>
          </p:nvSpPr>
          <p:spPr>
            <a:xfrm>
              <a:off x="-2386942" y="166253"/>
              <a:ext cx="1599212" cy="1592860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EC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23 Elipse"/>
            <p:cNvSpPr/>
            <p:nvPr/>
          </p:nvSpPr>
          <p:spPr>
            <a:xfrm>
              <a:off x="-2624447" y="-59378"/>
              <a:ext cx="2078181" cy="2030266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EC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886672" y="2815668"/>
            <a:ext cx="1209344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3" name="CuadroTexto 11"/>
          <p:cNvSpPr txBox="1"/>
          <p:nvPr/>
        </p:nvSpPr>
        <p:spPr>
          <a:xfrm>
            <a:off x="2874798" y="2833022"/>
            <a:ext cx="120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SIRENAS</a:t>
            </a:r>
            <a:endParaRPr lang="es-EC" b="1" i="1" dirty="0"/>
          </a:p>
        </p:txBody>
      </p:sp>
      <p:pic>
        <p:nvPicPr>
          <p:cNvPr id="35" name="Picture 4" descr="C:\Users\ECU-911\Desktop\PPT Sistema Alerta Temprana\sat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>
            <a:off x="4688814" y="3258720"/>
            <a:ext cx="2329504" cy="40404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6" name="CuadroTexto 11"/>
          <p:cNvSpPr txBox="1"/>
          <p:nvPr/>
        </p:nvSpPr>
        <p:spPr>
          <a:xfrm>
            <a:off x="4712564" y="3293428"/>
            <a:ext cx="2329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/>
              <a:t>Densidad Poblacional</a:t>
            </a:r>
            <a:endParaRPr lang="es-EC" b="1" i="1" dirty="0"/>
          </a:p>
        </p:txBody>
      </p:sp>
    </p:spTree>
    <p:extLst>
      <p:ext uri="{BB962C8B-B14F-4D97-AF65-F5344CB8AC3E}">
        <p14:creationId xmlns:p14="http://schemas.microsoft.com/office/powerpoint/2010/main" xmlns="" val="66629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39160" y="354044"/>
            <a:ext cx="7662991" cy="603791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/>
              <a:t>SISTEMA DE ALERTA TEMPRANA (SAT) - COMPONENTES</a:t>
            </a:r>
            <a:endParaRPr lang="es-EC" dirty="0"/>
          </a:p>
        </p:txBody>
      </p:sp>
      <p:sp>
        <p:nvSpPr>
          <p:cNvPr id="15" name="13 Paralelogramo"/>
          <p:cNvSpPr/>
          <p:nvPr/>
        </p:nvSpPr>
        <p:spPr>
          <a:xfrm>
            <a:off x="0" y="1398270"/>
            <a:ext cx="7778115" cy="4354830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" name="AutoShape 2" descr="Image result for tsunami hazar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5" name="AutoShape 4" descr="Image result for tsunami hazar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3" name="Elipse 7"/>
          <p:cNvSpPr/>
          <p:nvPr/>
        </p:nvSpPr>
        <p:spPr>
          <a:xfrm>
            <a:off x="141239" y="2075356"/>
            <a:ext cx="3162806" cy="316280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6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898" y="2408520"/>
            <a:ext cx="2462828" cy="2475458"/>
          </a:xfrm>
          <a:prstGeom prst="rect">
            <a:avLst/>
          </a:prstGeom>
        </p:spPr>
      </p:pic>
      <p:pic>
        <p:nvPicPr>
          <p:cNvPr id="17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660" y="2159895"/>
            <a:ext cx="1231016" cy="2213060"/>
          </a:xfrm>
          <a:prstGeom prst="rect">
            <a:avLst/>
          </a:prstGeom>
        </p:spPr>
      </p:pic>
      <p:pic>
        <p:nvPicPr>
          <p:cNvPr id="18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481" y="4478513"/>
            <a:ext cx="2214772" cy="620136"/>
          </a:xfrm>
          <a:prstGeom prst="rect">
            <a:avLst/>
          </a:prstGeom>
        </p:spPr>
      </p:pic>
      <p:pic>
        <p:nvPicPr>
          <p:cNvPr id="19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9294" y="2525530"/>
            <a:ext cx="687160" cy="1392646"/>
          </a:xfrm>
          <a:prstGeom prst="rect">
            <a:avLst/>
          </a:prstGeom>
        </p:spPr>
      </p:pic>
      <p:pic>
        <p:nvPicPr>
          <p:cNvPr id="20" name="Imagen 11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4464" y="5354928"/>
            <a:ext cx="1554537" cy="565950"/>
          </a:xfrm>
          <a:prstGeom prst="rect">
            <a:avLst/>
          </a:prstGeom>
        </p:spPr>
      </p:pic>
      <p:pic>
        <p:nvPicPr>
          <p:cNvPr id="24" name="Imagen 12" descr="http://www.empresaagua.gob.ec/wp-content/uploads/2012/10/logo-epa-H-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60" y="5366378"/>
            <a:ext cx="961440" cy="4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3" descr="C:\Users\ECU-911\Desktop\R. CUENTAS PPT Y RESPALDOS\Pics RC\rc06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068646" y="5428586"/>
            <a:ext cx="856853" cy="492858"/>
          </a:xfrm>
          <a:prstGeom prst="rect">
            <a:avLst/>
          </a:prstGeom>
          <a:noFill/>
        </p:spPr>
      </p:pic>
      <p:pic>
        <p:nvPicPr>
          <p:cNvPr id="26" name="Picture 2" descr="http://www.serviciometeorologico.gob.ec/wp-content/uploads/INAMHI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5699" y="1511481"/>
            <a:ext cx="1082610" cy="44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www.inocar.mil.ec/web/images/INOCAR120x120px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419" y="1453243"/>
            <a:ext cx="541749" cy="5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www.igepn.edu.ec/images/portal/logotipo/LOGO-INSTITUTO-GEOFISICO-2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944752" y="1356383"/>
            <a:ext cx="1104642" cy="71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uadroTexto 5"/>
          <p:cNvSpPr txBox="1"/>
          <p:nvPr/>
        </p:nvSpPr>
        <p:spPr>
          <a:xfrm>
            <a:off x="5240963" y="1088165"/>
            <a:ext cx="3852237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- Boyas DART</a:t>
            </a:r>
          </a:p>
          <a:p>
            <a:r>
              <a:rPr lang="es-MX" b="1" dirty="0" smtClean="0"/>
              <a:t>- Radares</a:t>
            </a:r>
          </a:p>
          <a:p>
            <a:r>
              <a:rPr lang="es-MX" b="1" dirty="0" smtClean="0"/>
              <a:t>- Estaciones </a:t>
            </a:r>
            <a:r>
              <a:rPr lang="es-MX" b="1" dirty="0"/>
              <a:t>sísmicas e </a:t>
            </a:r>
            <a:r>
              <a:rPr lang="es-MX" b="1" dirty="0" smtClean="0"/>
              <a:t>hidrológicas</a:t>
            </a:r>
          </a:p>
          <a:p>
            <a:r>
              <a:rPr lang="es-MX" b="1" dirty="0" smtClean="0"/>
              <a:t>- Acelerógrafos</a:t>
            </a:r>
            <a:endParaRPr lang="es-ES_tradnl" b="1" dirty="0"/>
          </a:p>
        </p:txBody>
      </p:sp>
      <p:sp>
        <p:nvSpPr>
          <p:cNvPr id="31" name="Rectángulo 7"/>
          <p:cNvSpPr/>
          <p:nvPr/>
        </p:nvSpPr>
        <p:spPr>
          <a:xfrm>
            <a:off x="5240965" y="2334756"/>
            <a:ext cx="3852236" cy="14773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MX" b="1" dirty="0" smtClean="0"/>
              <a:t>- 93 </a:t>
            </a:r>
            <a:r>
              <a:rPr lang="es-MX" b="1" dirty="0"/>
              <a:t>sirenas en costa y </a:t>
            </a:r>
            <a:r>
              <a:rPr lang="es-MX" b="1" dirty="0" smtClean="0"/>
              <a:t>represas</a:t>
            </a:r>
            <a:endParaRPr lang="es-MX" b="1" dirty="0"/>
          </a:p>
          <a:p>
            <a:r>
              <a:rPr lang="es-MX" b="1" dirty="0" smtClean="0"/>
              <a:t>- Plataforma Monitoreo y Control</a:t>
            </a:r>
            <a:endParaRPr lang="es-MX" b="1" dirty="0"/>
          </a:p>
          <a:p>
            <a:r>
              <a:rPr lang="es-MX" b="1" dirty="0" smtClean="0"/>
              <a:t>- Red interinstitucional</a:t>
            </a:r>
            <a:endParaRPr lang="es-MX" b="1" i="1" dirty="0"/>
          </a:p>
          <a:p>
            <a:r>
              <a:rPr lang="es-MX" b="1" dirty="0" smtClean="0"/>
              <a:t>- Comunicaciones: Fibra </a:t>
            </a:r>
            <a:r>
              <a:rPr lang="es-MX" b="1" dirty="0"/>
              <a:t>Óptica, RNT, </a:t>
            </a:r>
            <a:r>
              <a:rPr lang="es-MX" b="1" dirty="0" smtClean="0"/>
              <a:t>Celular y Satelital</a:t>
            </a:r>
            <a:endParaRPr lang="es-MX" b="1" dirty="0"/>
          </a:p>
        </p:txBody>
      </p:sp>
      <p:sp>
        <p:nvSpPr>
          <p:cNvPr id="32" name="Rectángulo 9"/>
          <p:cNvSpPr/>
          <p:nvPr/>
        </p:nvSpPr>
        <p:spPr>
          <a:xfrm>
            <a:off x="5240963" y="3859903"/>
            <a:ext cx="3852237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EC" b="1" dirty="0" smtClean="0"/>
              <a:t>- Colocación de Señalética</a:t>
            </a:r>
          </a:p>
          <a:p>
            <a:r>
              <a:rPr lang="es-EC" b="1" dirty="0"/>
              <a:t>- Capacitación a la </a:t>
            </a:r>
            <a:r>
              <a:rPr lang="es-EC" b="1" dirty="0" smtClean="0"/>
              <a:t>población</a:t>
            </a:r>
          </a:p>
          <a:p>
            <a:endParaRPr lang="es-MX" b="1" dirty="0"/>
          </a:p>
        </p:txBody>
      </p:sp>
      <p:sp>
        <p:nvSpPr>
          <p:cNvPr id="33" name="Rectángulo 25"/>
          <p:cNvSpPr/>
          <p:nvPr/>
        </p:nvSpPr>
        <p:spPr>
          <a:xfrm>
            <a:off x="5240964" y="4819249"/>
            <a:ext cx="3852236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EC" b="1" dirty="0" smtClean="0"/>
              <a:t>- Mapas</a:t>
            </a:r>
          </a:p>
          <a:p>
            <a:r>
              <a:rPr lang="es-MX" b="1" dirty="0" smtClean="0"/>
              <a:t>- Talleres técnicos</a:t>
            </a:r>
          </a:p>
          <a:p>
            <a:r>
              <a:rPr lang="es-MX" b="1" dirty="0" smtClean="0"/>
              <a:t>- Procedimientos</a:t>
            </a:r>
          </a:p>
          <a:p>
            <a:r>
              <a:rPr lang="es-MX" b="1" dirty="0" smtClean="0"/>
              <a:t>- Simulaciones </a:t>
            </a:r>
            <a:r>
              <a:rPr lang="es-MX" b="1" dirty="0"/>
              <a:t>y simulacros</a:t>
            </a:r>
          </a:p>
        </p:txBody>
      </p:sp>
      <p:sp>
        <p:nvSpPr>
          <p:cNvPr id="34" name="CuadroTexto 5"/>
          <p:cNvSpPr txBox="1"/>
          <p:nvPr/>
        </p:nvSpPr>
        <p:spPr>
          <a:xfrm>
            <a:off x="3429001" y="1088164"/>
            <a:ext cx="1773866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Monitoreo</a:t>
            </a:r>
          </a:p>
          <a:p>
            <a:pPr algn="ctr"/>
            <a:endParaRPr lang="es-ES_tradnl" b="1" dirty="0"/>
          </a:p>
          <a:p>
            <a:pPr algn="ctr"/>
            <a:endParaRPr lang="es-ES_tradnl" b="1" dirty="0" smtClean="0"/>
          </a:p>
          <a:p>
            <a:pPr algn="ctr"/>
            <a:endParaRPr lang="es-ES_tradnl" b="1" dirty="0"/>
          </a:p>
        </p:txBody>
      </p:sp>
      <p:sp>
        <p:nvSpPr>
          <p:cNvPr id="35" name="CuadroTexto 5"/>
          <p:cNvSpPr txBox="1"/>
          <p:nvPr/>
        </p:nvSpPr>
        <p:spPr>
          <a:xfrm>
            <a:off x="3429001" y="2337249"/>
            <a:ext cx="1773866" cy="14773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Control - sirenas</a:t>
            </a:r>
          </a:p>
          <a:p>
            <a:pPr algn="ctr"/>
            <a:r>
              <a:rPr lang="es-ES_tradnl" b="1" dirty="0" smtClean="0"/>
              <a:t>SAT</a:t>
            </a:r>
          </a:p>
          <a:p>
            <a:pPr algn="ctr"/>
            <a:endParaRPr lang="es-ES_tradnl" b="1" dirty="0" smtClean="0"/>
          </a:p>
          <a:p>
            <a:pPr algn="ctr"/>
            <a:endParaRPr lang="es-ES_tradnl" b="1" dirty="0" smtClean="0"/>
          </a:p>
          <a:p>
            <a:pPr algn="ctr"/>
            <a:endParaRPr lang="es-ES_tradnl" b="1" dirty="0"/>
          </a:p>
        </p:txBody>
      </p:sp>
      <p:sp>
        <p:nvSpPr>
          <p:cNvPr id="36" name="CuadroTexto 5"/>
          <p:cNvSpPr txBox="1"/>
          <p:nvPr/>
        </p:nvSpPr>
        <p:spPr>
          <a:xfrm>
            <a:off x="3437209" y="3854498"/>
            <a:ext cx="1773866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Señalética</a:t>
            </a:r>
          </a:p>
          <a:p>
            <a:pPr algn="ctr"/>
            <a:endParaRPr lang="es-ES_tradnl" b="1" dirty="0" smtClean="0"/>
          </a:p>
          <a:p>
            <a:pPr algn="ctr"/>
            <a:endParaRPr lang="es-ES_tradnl" b="1" dirty="0"/>
          </a:p>
        </p:txBody>
      </p:sp>
      <p:sp>
        <p:nvSpPr>
          <p:cNvPr id="37" name="CuadroTexto 5"/>
          <p:cNvSpPr txBox="1"/>
          <p:nvPr/>
        </p:nvSpPr>
        <p:spPr>
          <a:xfrm>
            <a:off x="3424509" y="4819249"/>
            <a:ext cx="1773866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Protocolos</a:t>
            </a:r>
          </a:p>
          <a:p>
            <a:pPr algn="ctr"/>
            <a:endParaRPr lang="es-ES_tradnl" b="1" dirty="0" smtClean="0"/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</p:txBody>
      </p:sp>
      <p:pic>
        <p:nvPicPr>
          <p:cNvPr id="2050" name="Picture 2" descr="http://megaicons.net/static/img/icons_sizes/8/178/512/medicine-heart-monitor-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8575" y="1498781"/>
            <a:ext cx="1068583" cy="67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dn1.iconfinder.com/data/icons/maps-locations-2/96/Satelite-2-51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2566" y="2900688"/>
            <a:ext cx="756071" cy="75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https://upload.wikimedia.org/wikipedia/commons/2/21/Speaker_Icon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AutoShape 8" descr="https://upload.wikimedia.org/wikipedia/commons/2/21/Speaker_Icon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2058" name="Picture 10" descr="File:Speaker Icon.sv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538" y="2861757"/>
            <a:ext cx="720192" cy="72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cdn2.iconfinder.com/data/icons/misc-vol-3/512/meeting_point_reunion_group_people-128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2868" y="4144650"/>
            <a:ext cx="60960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i.stack.imgur.com/kwRVw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8568" y="5160474"/>
            <a:ext cx="760404" cy="76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34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CU-911\Desktop\R. CUENTAS PPT Y RESPALDOS\Pics RC\rc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28" y="5803"/>
            <a:ext cx="9147127" cy="6857999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28596" y="4643446"/>
            <a:ext cx="5214974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BENEFICIARIOS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 dirty="0" smtClean="0">
                <a:solidFill>
                  <a:schemeClr val="bg1"/>
                </a:solidFill>
                <a:ea typeface="+mj-ea"/>
                <a:cs typeface="+mj-cs"/>
              </a:rPr>
              <a:t>POBLACIÓN Y ZONAS</a:t>
            </a:r>
            <a:endParaRPr kumimoji="0" lang="es-EC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428596" y="4714884"/>
            <a:ext cx="3363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28596" y="5715016"/>
            <a:ext cx="3417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258825" y="13702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2560170" y="81149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560170" y="750823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2560170" y="1414680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125" y="745006"/>
            <a:ext cx="1763479" cy="565950"/>
          </a:xfrm>
          <a:prstGeom prst="rect">
            <a:avLst/>
          </a:prstGeom>
        </p:spPr>
      </p:pic>
      <p:pic>
        <p:nvPicPr>
          <p:cNvPr id="28" name="Picture 3" descr="C:\Users\ECU-911\Desktop\R. CUENTAS PPT Y RESPALDOS\Pics RC\rc06.png"/>
          <p:cNvPicPr>
            <a:picLocks noChangeAspect="1" noChangeArrowheads="1"/>
          </p:cNvPicPr>
          <p:nvPr/>
        </p:nvPicPr>
        <p:blipFill rotWithShape="1">
          <a:blip r:embed="rId4" cstate="print"/>
          <a:srcRect b="11393"/>
          <a:stretch/>
        </p:blipFill>
        <p:spPr bwMode="auto">
          <a:xfrm>
            <a:off x="258825" y="1458904"/>
            <a:ext cx="856853" cy="492858"/>
          </a:xfrm>
          <a:prstGeom prst="rect">
            <a:avLst/>
          </a:prstGeom>
          <a:noFill/>
        </p:spPr>
      </p:pic>
      <p:cxnSp>
        <p:nvCxnSpPr>
          <p:cNvPr id="29" name="Conector recto 28"/>
          <p:cNvCxnSpPr/>
          <p:nvPr/>
        </p:nvCxnSpPr>
        <p:spPr>
          <a:xfrm>
            <a:off x="258825" y="7225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://www.ecu911.gob.ec/wp-content/plugins/vck-marcas/marcas/min_coord_seguridadv2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02" b="26460"/>
          <a:stretch/>
        </p:blipFill>
        <p:spPr bwMode="auto">
          <a:xfrm>
            <a:off x="283720" y="67234"/>
            <a:ext cx="1725884" cy="64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Llamada rectangular"/>
          <p:cNvSpPr/>
          <p:nvPr/>
        </p:nvSpPr>
        <p:spPr>
          <a:xfrm>
            <a:off x="5021943" y="67234"/>
            <a:ext cx="3048000" cy="1958101"/>
          </a:xfrm>
          <a:prstGeom prst="wedgeRectCallout">
            <a:avLst>
              <a:gd name="adj1" fmla="val -19763"/>
              <a:gd name="adj2" fmla="val 99314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65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contenido 2"/>
          <p:cNvSpPr>
            <a:spLocks noGrp="1"/>
          </p:cNvSpPr>
          <p:nvPr>
            <p:ph idx="10"/>
          </p:nvPr>
        </p:nvSpPr>
        <p:spPr>
          <a:xfrm>
            <a:off x="660180" y="364554"/>
            <a:ext cx="7662991" cy="603791"/>
          </a:xfrm>
        </p:spPr>
        <p:txBody>
          <a:bodyPr/>
          <a:lstStyle/>
          <a:p>
            <a:r>
              <a:rPr lang="es-EC" dirty="0" smtClean="0"/>
              <a:t>POBLACIÓN EN RIESGO</a:t>
            </a:r>
            <a:endParaRPr lang="es-EC" dirty="0">
              <a:solidFill>
                <a:srgbClr val="000000"/>
              </a:solidFill>
              <a:latin typeface="Myriad Pro" pitchFamily="34" charset="0"/>
              <a:cs typeface="Arial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512458" y="915795"/>
            <a:ext cx="5629004" cy="5230625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6609056"/>
              </p:ext>
            </p:extLst>
          </p:nvPr>
        </p:nvGraphicFramePr>
        <p:xfrm>
          <a:off x="3692765" y="1307202"/>
          <a:ext cx="5360018" cy="115542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473599"/>
                <a:gridCol w="1295473"/>
                <a:gridCol w="1295473"/>
                <a:gridCol w="1295473"/>
              </a:tblGrid>
              <a:tr h="239655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PROVINCIA</a:t>
                      </a:r>
                      <a:endParaRPr lang="es-EC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CANTONES</a:t>
                      </a:r>
                      <a:endParaRPr lang="es-EC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SIRENAS</a:t>
                      </a:r>
                      <a:endParaRPr lang="es-EC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POB.</a:t>
                      </a:r>
                      <a:r>
                        <a:rPr lang="es-EC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RIESGO</a:t>
                      </a:r>
                      <a:endParaRPr lang="es-EC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868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ESMERALDAS</a:t>
                      </a:r>
                      <a:endParaRPr lang="es-EC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189.404</a:t>
                      </a:r>
                    </a:p>
                  </a:txBody>
                  <a:tcPr marL="9525" marR="9525" marT="9525" marB="0" anchor="b"/>
                </a:tc>
              </a:tr>
              <a:tr h="293868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MANABÍ</a:t>
                      </a:r>
                      <a:endParaRPr lang="es-EC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395.772</a:t>
                      </a:r>
                    </a:p>
                  </a:txBody>
                  <a:tcPr marL="9525" marR="9525" marT="9525" marB="0" anchor="b"/>
                </a:tc>
              </a:tr>
              <a:tr h="239655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EC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585.176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0" name="41 Rectángulo redondeado"/>
          <p:cNvSpPr/>
          <p:nvPr/>
        </p:nvSpPr>
        <p:spPr>
          <a:xfrm>
            <a:off x="4565734" y="2854035"/>
            <a:ext cx="3572639" cy="1233055"/>
          </a:xfrm>
          <a:prstGeom prst="roundRect">
            <a:avLst/>
          </a:prstGeom>
          <a:solidFill>
            <a:srgbClr val="ED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1" name="CuadroTexto 75"/>
          <p:cNvSpPr txBox="1"/>
          <p:nvPr/>
        </p:nvSpPr>
        <p:spPr>
          <a:xfrm>
            <a:off x="4703494" y="2970105"/>
            <a:ext cx="3730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cantones cubiertos</a:t>
            </a:r>
          </a:p>
          <a:p>
            <a:r>
              <a:rPr lang="es-MX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 sirenas en total</a:t>
            </a:r>
            <a:endParaRPr lang="es-EC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4565734" y="4550984"/>
            <a:ext cx="3784912" cy="56755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CuadroTexto 75"/>
          <p:cNvSpPr txBox="1"/>
          <p:nvPr/>
        </p:nvSpPr>
        <p:spPr>
          <a:xfrm>
            <a:off x="4639804" y="4601829"/>
            <a:ext cx="3067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81 sirenas tsunami</a:t>
            </a:r>
            <a:endParaRPr lang="es-EC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ángulo redondeado 27"/>
          <p:cNvSpPr/>
          <p:nvPr/>
        </p:nvSpPr>
        <p:spPr>
          <a:xfrm>
            <a:off x="4565734" y="5207252"/>
            <a:ext cx="3784912" cy="56755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8" name="CuadroTexto 75"/>
          <p:cNvSpPr txBox="1"/>
          <p:nvPr/>
        </p:nvSpPr>
        <p:spPr>
          <a:xfrm>
            <a:off x="4639805" y="5251808"/>
            <a:ext cx="2917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sirenas represas</a:t>
            </a:r>
            <a:endParaRPr lang="es-EC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23 Elipse"/>
          <p:cNvSpPr/>
          <p:nvPr/>
        </p:nvSpPr>
        <p:spPr>
          <a:xfrm>
            <a:off x="7484110" y="4777238"/>
            <a:ext cx="176463" cy="15681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9" name="23 Elipse"/>
          <p:cNvSpPr/>
          <p:nvPr/>
        </p:nvSpPr>
        <p:spPr>
          <a:xfrm>
            <a:off x="7473772" y="5444739"/>
            <a:ext cx="176463" cy="15681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23" name="22 Imagen" descr="ZONAS DE RIESGO TSUNAMI ECUADO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5795"/>
            <a:ext cx="3410857" cy="52306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Rectángulo"/>
          <p:cNvSpPr/>
          <p:nvPr/>
        </p:nvSpPr>
        <p:spPr>
          <a:xfrm>
            <a:off x="0" y="6146420"/>
            <a:ext cx="2815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i="1" dirty="0"/>
              <a:t>Fuente y Elaboración: </a:t>
            </a:r>
            <a:r>
              <a:rPr lang="es-ES" sz="1200" i="1" dirty="0" err="1"/>
              <a:t>Cooperazione</a:t>
            </a:r>
            <a:r>
              <a:rPr lang="es-ES" sz="1200" i="1" dirty="0"/>
              <a:t> </a:t>
            </a:r>
            <a:r>
              <a:rPr lang="es-ES" sz="1200" i="1" dirty="0" err="1"/>
              <a:t>Internazionale</a:t>
            </a:r>
            <a:r>
              <a:rPr lang="es-ES" sz="1200" i="1" dirty="0"/>
              <a:t>, </a:t>
            </a:r>
            <a:r>
              <a:rPr lang="es-ES" sz="1200" i="1" dirty="0" err="1"/>
              <a:t>Institut</a:t>
            </a:r>
            <a:r>
              <a:rPr lang="es-ES" sz="1200" i="1" dirty="0"/>
              <a:t> de </a:t>
            </a:r>
            <a:r>
              <a:rPr lang="es-ES" sz="1200" i="1" dirty="0" err="1"/>
              <a:t>Recherche</a:t>
            </a:r>
            <a:r>
              <a:rPr lang="es-ES" sz="1200" i="1" dirty="0"/>
              <a:t> </a:t>
            </a:r>
            <a:r>
              <a:rPr lang="es-ES" sz="1200" i="1" dirty="0" err="1"/>
              <a:t>pour</a:t>
            </a:r>
            <a:r>
              <a:rPr lang="es-ES" sz="1200" i="1" dirty="0"/>
              <a:t> le </a:t>
            </a:r>
            <a:r>
              <a:rPr lang="es-ES" sz="1200" i="1" dirty="0" err="1"/>
              <a:t>développenment</a:t>
            </a:r>
            <a:r>
              <a:rPr lang="es-ES" sz="1200" i="1" dirty="0"/>
              <a:t>, </a:t>
            </a:r>
            <a:r>
              <a:rPr lang="es-ES" sz="1200" i="1" dirty="0" err="1"/>
              <a:t>Oxfam</a:t>
            </a:r>
            <a:endParaRPr lang="es-EC" sz="1200" dirty="0"/>
          </a:p>
        </p:txBody>
      </p:sp>
    </p:spTree>
    <p:extLst>
      <p:ext uri="{BB962C8B-B14F-4D97-AF65-F5344CB8AC3E}">
        <p14:creationId xmlns:p14="http://schemas.microsoft.com/office/powerpoint/2010/main" xmlns="" val="1895435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63375" y="358304"/>
            <a:ext cx="7662991" cy="603791"/>
          </a:xfrm>
        </p:spPr>
        <p:txBody>
          <a:bodyPr/>
          <a:lstStyle/>
          <a:p>
            <a:r>
              <a:rPr lang="es-MX" dirty="0"/>
              <a:t>VISITA TERRITORIO – 21 al 29 julio 2016</a:t>
            </a:r>
            <a:endParaRPr lang="es-EC" dirty="0"/>
          </a:p>
        </p:txBody>
      </p:sp>
      <p:sp>
        <p:nvSpPr>
          <p:cNvPr id="19" name="41 Rectángulo redondeado"/>
          <p:cNvSpPr/>
          <p:nvPr/>
        </p:nvSpPr>
        <p:spPr>
          <a:xfrm>
            <a:off x="6890773" y="1676302"/>
            <a:ext cx="2082495" cy="4216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0" name="CuadroTexto 75"/>
          <p:cNvSpPr txBox="1"/>
          <p:nvPr/>
        </p:nvSpPr>
        <p:spPr>
          <a:xfrm>
            <a:off x="7136792" y="1728570"/>
            <a:ext cx="1576323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 sirenas</a:t>
            </a:r>
            <a:endParaRPr lang="es-EC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41 Rectángulo redondeado"/>
          <p:cNvSpPr/>
          <p:nvPr/>
        </p:nvSpPr>
        <p:spPr>
          <a:xfrm>
            <a:off x="6890740" y="1134822"/>
            <a:ext cx="2080591" cy="409082"/>
          </a:xfrm>
          <a:prstGeom prst="roundRect">
            <a:avLst/>
          </a:prstGeom>
          <a:solidFill>
            <a:srgbClr val="ED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2" name="CuadroTexto 75"/>
          <p:cNvSpPr txBox="1"/>
          <p:nvPr/>
        </p:nvSpPr>
        <p:spPr>
          <a:xfrm>
            <a:off x="6940448" y="1122304"/>
            <a:ext cx="198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Cantones</a:t>
            </a:r>
            <a:endParaRPr lang="es-EC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5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4388906"/>
              </p:ext>
            </p:extLst>
          </p:nvPr>
        </p:nvGraphicFramePr>
        <p:xfrm>
          <a:off x="6054436" y="2230305"/>
          <a:ext cx="2869204" cy="3487489"/>
        </p:xfrm>
        <a:graphic>
          <a:graphicData uri="http://schemas.openxmlformats.org/drawingml/2006/table">
            <a:tbl>
              <a:tblPr/>
              <a:tblGrid>
                <a:gridCol w="1548306"/>
                <a:gridCol w="1320898"/>
              </a:tblGrid>
              <a:tr h="216864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CANTÓN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SIRENAS</a:t>
                      </a:r>
                      <a:endParaRPr lang="es-EC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BOLIVAR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CHONE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JAMA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JARAMIJO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JIPIJAPA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MANTA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PEDERNALES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PICHINCHA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PORTOVIEJO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PUERTO LOPEZ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 VICENTE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SANTA ANA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SUCRE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s-EC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6">
                <a:tc>
                  <a:txBody>
                    <a:bodyPr/>
                    <a:lstStyle/>
                    <a:p>
                      <a:pPr algn="l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TOSAGUA</a:t>
                      </a:r>
                    </a:p>
                  </a:txBody>
                  <a:tcPr marL="857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866338" y="942107"/>
            <a:ext cx="4854979" cy="570807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059306" y="1083710"/>
            <a:ext cx="18967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MANABI</a:t>
            </a:r>
            <a:endParaRPr lang="es-EC" sz="3200" b="1" dirty="0"/>
          </a:p>
        </p:txBody>
      </p:sp>
      <p:sp>
        <p:nvSpPr>
          <p:cNvPr id="28" name="27 Elipse"/>
          <p:cNvSpPr/>
          <p:nvPr/>
        </p:nvSpPr>
        <p:spPr>
          <a:xfrm>
            <a:off x="1638127" y="5957758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30 Elipse"/>
          <p:cNvSpPr/>
          <p:nvPr/>
        </p:nvSpPr>
        <p:spPr>
          <a:xfrm>
            <a:off x="2729500" y="4460487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2" name="41 Elipse"/>
          <p:cNvSpPr/>
          <p:nvPr/>
        </p:nvSpPr>
        <p:spPr>
          <a:xfrm>
            <a:off x="1864666" y="5341967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3" name="42 Elipse"/>
          <p:cNvSpPr/>
          <p:nvPr/>
        </p:nvSpPr>
        <p:spPr>
          <a:xfrm>
            <a:off x="1372478" y="4671490"/>
            <a:ext cx="531297" cy="493258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550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43 Elipse"/>
          <p:cNvSpPr/>
          <p:nvPr/>
        </p:nvSpPr>
        <p:spPr>
          <a:xfrm>
            <a:off x="1781133" y="4160439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5" name="44 Elipse"/>
          <p:cNvSpPr/>
          <p:nvPr/>
        </p:nvSpPr>
        <p:spPr>
          <a:xfrm>
            <a:off x="2268773" y="3606994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45 Elipse"/>
          <p:cNvSpPr/>
          <p:nvPr/>
        </p:nvSpPr>
        <p:spPr>
          <a:xfrm>
            <a:off x="2502961" y="2668133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7" name="46 Elipse"/>
          <p:cNvSpPr/>
          <p:nvPr/>
        </p:nvSpPr>
        <p:spPr>
          <a:xfrm>
            <a:off x="3067288" y="2097902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48 Elipse"/>
          <p:cNvSpPr/>
          <p:nvPr/>
        </p:nvSpPr>
        <p:spPr>
          <a:xfrm>
            <a:off x="3772182" y="3760597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49 Elipse"/>
          <p:cNvSpPr/>
          <p:nvPr/>
        </p:nvSpPr>
        <p:spPr>
          <a:xfrm>
            <a:off x="3471007" y="4918119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50 Elipse"/>
          <p:cNvSpPr/>
          <p:nvPr/>
        </p:nvSpPr>
        <p:spPr>
          <a:xfrm>
            <a:off x="3659728" y="4272784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52" name="51 Elipse"/>
          <p:cNvSpPr/>
          <p:nvPr/>
        </p:nvSpPr>
        <p:spPr>
          <a:xfrm>
            <a:off x="4320334" y="4184499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52 Elipse"/>
          <p:cNvSpPr/>
          <p:nvPr/>
        </p:nvSpPr>
        <p:spPr>
          <a:xfrm>
            <a:off x="4099419" y="1278109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1" name="10 Elipse"/>
          <p:cNvSpPr/>
          <p:nvPr/>
        </p:nvSpPr>
        <p:spPr>
          <a:xfrm>
            <a:off x="3018685" y="3736407"/>
            <a:ext cx="97206" cy="110013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47 Elipse"/>
          <p:cNvSpPr/>
          <p:nvPr/>
        </p:nvSpPr>
        <p:spPr>
          <a:xfrm>
            <a:off x="2910970" y="3787853"/>
            <a:ext cx="453078" cy="481370"/>
          </a:xfrm>
          <a:prstGeom prst="ellipse">
            <a:avLst/>
          </a:prstGeom>
          <a:solidFill>
            <a:schemeClr val="accent6">
              <a:lumMod val="75000"/>
              <a:alpha val="86000"/>
            </a:schemeClr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 lIns="108000" rIns="108000" rtlCol="0" anchor="ctr">
            <a:normAutofit fontScale="92500" lnSpcReduction="20000"/>
          </a:bodyPr>
          <a:lstStyle/>
          <a:p>
            <a:pPr algn="ctr"/>
            <a:r>
              <a:rPr lang="es-SV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s-SV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ángulo redondeado 1"/>
          <p:cNvSpPr/>
          <p:nvPr/>
        </p:nvSpPr>
        <p:spPr>
          <a:xfrm>
            <a:off x="5952135" y="5850883"/>
            <a:ext cx="2633725" cy="37203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400"/>
          </a:p>
        </p:txBody>
      </p:sp>
      <p:sp>
        <p:nvSpPr>
          <p:cNvPr id="26" name="CuadroTexto 75"/>
          <p:cNvSpPr txBox="1"/>
          <p:nvPr/>
        </p:nvSpPr>
        <p:spPr>
          <a:xfrm>
            <a:off x="5913910" y="5836829"/>
            <a:ext cx="213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 sirenas tsunami</a:t>
            </a:r>
            <a:endParaRPr lang="es-EC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ángulo redondeado 27"/>
          <p:cNvSpPr/>
          <p:nvPr/>
        </p:nvSpPr>
        <p:spPr>
          <a:xfrm>
            <a:off x="5952135" y="6287877"/>
            <a:ext cx="2633725" cy="28377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400"/>
          </a:p>
        </p:txBody>
      </p:sp>
      <p:sp>
        <p:nvSpPr>
          <p:cNvPr id="29" name="CuadroTexto 75"/>
          <p:cNvSpPr txBox="1"/>
          <p:nvPr/>
        </p:nvSpPr>
        <p:spPr>
          <a:xfrm>
            <a:off x="5894818" y="6213683"/>
            <a:ext cx="203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sirenas represas</a:t>
            </a:r>
            <a:endParaRPr lang="es-EC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23 Elipse"/>
          <p:cNvSpPr/>
          <p:nvPr/>
        </p:nvSpPr>
        <p:spPr>
          <a:xfrm>
            <a:off x="8126137" y="5988488"/>
            <a:ext cx="122791" cy="15681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400" dirty="0"/>
          </a:p>
        </p:txBody>
      </p:sp>
      <p:sp>
        <p:nvSpPr>
          <p:cNvPr id="32" name="23 Elipse"/>
          <p:cNvSpPr/>
          <p:nvPr/>
        </p:nvSpPr>
        <p:spPr>
          <a:xfrm>
            <a:off x="8139549" y="6335364"/>
            <a:ext cx="122791" cy="15681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400" dirty="0"/>
          </a:p>
        </p:txBody>
      </p:sp>
    </p:spTree>
    <p:extLst>
      <p:ext uri="{BB962C8B-B14F-4D97-AF65-F5344CB8AC3E}">
        <p14:creationId xmlns:p14="http://schemas.microsoft.com/office/powerpoint/2010/main" xmlns="" val="3951506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CU-911\Desktop\R. CUENTAS PPT Y RESPALDOS\Pics RC\rc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28" y="5803"/>
            <a:ext cx="9147127" cy="6857999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28596" y="4643446"/>
            <a:ext cx="5214974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DATOS PROYECTO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SISTEMA ALERTA TEMPRANA</a:t>
            </a:r>
            <a:endParaRPr kumimoji="0" lang="es-EC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428596" y="4714884"/>
            <a:ext cx="3363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28596" y="5715016"/>
            <a:ext cx="3417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Llamada rectangular 3"/>
          <p:cNvSpPr/>
          <p:nvPr/>
        </p:nvSpPr>
        <p:spPr>
          <a:xfrm>
            <a:off x="4988380" y="269481"/>
            <a:ext cx="2965448" cy="1770048"/>
          </a:xfrm>
          <a:prstGeom prst="wedgeRectCallout">
            <a:avLst>
              <a:gd name="adj1" fmla="val -22241"/>
              <a:gd name="adj2" fmla="val 85826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15" name="Conector recto 14"/>
          <p:cNvCxnSpPr/>
          <p:nvPr/>
        </p:nvCxnSpPr>
        <p:spPr>
          <a:xfrm>
            <a:off x="258825" y="13702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2560170" y="81149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560170" y="750823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2560170" y="1414680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125" y="745006"/>
            <a:ext cx="1763479" cy="565950"/>
          </a:xfrm>
          <a:prstGeom prst="rect">
            <a:avLst/>
          </a:prstGeom>
        </p:spPr>
      </p:pic>
      <p:pic>
        <p:nvPicPr>
          <p:cNvPr id="28" name="Picture 3" descr="C:\Users\ECU-911\Desktop\R. CUENTAS PPT Y RESPALDOS\Pics RC\rc06.png"/>
          <p:cNvPicPr>
            <a:picLocks noChangeAspect="1" noChangeArrowheads="1"/>
          </p:cNvPicPr>
          <p:nvPr/>
        </p:nvPicPr>
        <p:blipFill rotWithShape="1">
          <a:blip r:embed="rId5" cstate="print"/>
          <a:srcRect b="11393"/>
          <a:stretch/>
        </p:blipFill>
        <p:spPr bwMode="auto">
          <a:xfrm>
            <a:off x="258825" y="1458904"/>
            <a:ext cx="856853" cy="492858"/>
          </a:xfrm>
          <a:prstGeom prst="rect">
            <a:avLst/>
          </a:prstGeom>
          <a:noFill/>
        </p:spPr>
      </p:pic>
      <p:cxnSp>
        <p:nvCxnSpPr>
          <p:cNvPr id="29" name="Conector recto 28"/>
          <p:cNvCxnSpPr/>
          <p:nvPr/>
        </p:nvCxnSpPr>
        <p:spPr>
          <a:xfrm>
            <a:off x="258825" y="7225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://www.ecu911.gob.ec/wp-content/plugins/vck-marcas/marcas/min_coord_seguridadv2.pn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02" b="26460"/>
          <a:stretch/>
        </p:blipFill>
        <p:spPr bwMode="auto">
          <a:xfrm>
            <a:off x="283720" y="67234"/>
            <a:ext cx="1725884" cy="64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110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28650" y="369879"/>
            <a:ext cx="7662991" cy="603791"/>
          </a:xfrm>
        </p:spPr>
        <p:txBody>
          <a:bodyPr/>
          <a:lstStyle/>
          <a:p>
            <a:r>
              <a:rPr lang="es-MX" dirty="0" smtClean="0"/>
              <a:t>DATOS PROYECTO SAT</a:t>
            </a:r>
            <a:endParaRPr lang="es-EC" dirty="0"/>
          </a:p>
        </p:txBody>
      </p:sp>
      <p:sp>
        <p:nvSpPr>
          <p:cNvPr id="8" name="13 Paralelogramo"/>
          <p:cNvSpPr/>
          <p:nvPr/>
        </p:nvSpPr>
        <p:spPr>
          <a:xfrm>
            <a:off x="232229" y="1398269"/>
            <a:ext cx="7745911" cy="2120201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0" name="4 Paralelogramo"/>
          <p:cNvSpPr/>
          <p:nvPr/>
        </p:nvSpPr>
        <p:spPr>
          <a:xfrm>
            <a:off x="-205740" y="1108710"/>
            <a:ext cx="7292340" cy="571500"/>
          </a:xfrm>
          <a:prstGeom prst="parallelogram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5 Rectángulo"/>
          <p:cNvSpPr/>
          <p:nvPr/>
        </p:nvSpPr>
        <p:spPr>
          <a:xfrm>
            <a:off x="763147" y="1186934"/>
            <a:ext cx="19073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</a:t>
            </a:r>
            <a:endParaRPr lang="es-EC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2 Rectángulo"/>
          <p:cNvSpPr/>
          <p:nvPr/>
        </p:nvSpPr>
        <p:spPr>
          <a:xfrm>
            <a:off x="628650" y="1636036"/>
            <a:ext cx="66212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C" sz="2000" dirty="0"/>
              <a:t>93 sirenas en costa y represas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C" sz="2000" dirty="0"/>
              <a:t>Plataforma Monitoreo y Control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C" sz="2000" dirty="0"/>
              <a:t>Comunicaciones: Fibra Óptica, RNT, Celular y Satelital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000" dirty="0"/>
              <a:t>Capacitación y Transferencia de conocimiento.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000" dirty="0"/>
              <a:t>Solución escalable </a:t>
            </a:r>
            <a:r>
              <a:rPr lang="es-MX" sz="2000" i="1" dirty="0"/>
              <a:t>(Esmeraldas y Manabí es Fase I).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000" dirty="0"/>
              <a:t>2 años de acompañamiento, 5 años de garantía</a:t>
            </a:r>
            <a:r>
              <a:rPr lang="es-MX" sz="2000" dirty="0" smtClean="0"/>
              <a:t>.</a:t>
            </a:r>
            <a:endParaRPr lang="es-EC" dirty="0" smtClean="0"/>
          </a:p>
        </p:txBody>
      </p:sp>
      <p:sp>
        <p:nvSpPr>
          <p:cNvPr id="14" name="13 Paralelogramo"/>
          <p:cNvSpPr/>
          <p:nvPr/>
        </p:nvSpPr>
        <p:spPr>
          <a:xfrm>
            <a:off x="605790" y="3932823"/>
            <a:ext cx="7372350" cy="833175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5" name="4 Paralelogramo"/>
          <p:cNvSpPr/>
          <p:nvPr/>
        </p:nvSpPr>
        <p:spPr>
          <a:xfrm>
            <a:off x="-205740" y="3643263"/>
            <a:ext cx="7292340" cy="571500"/>
          </a:xfrm>
          <a:prstGeom prst="parallelogram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6" name="12 Rectángulo"/>
          <p:cNvSpPr/>
          <p:nvPr/>
        </p:nvSpPr>
        <p:spPr>
          <a:xfrm>
            <a:off x="1088208" y="4307507"/>
            <a:ext cx="66079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MX" sz="1900" dirty="0" smtClean="0"/>
              <a:t> </a:t>
            </a:r>
            <a:r>
              <a:rPr lang="es-EC" sz="1900" dirty="0"/>
              <a:t>15 de diciembre 2016. Inicio de pruebas con la ciudadanía</a:t>
            </a:r>
            <a:r>
              <a:rPr lang="es-EC" sz="1900" dirty="0" smtClean="0"/>
              <a:t>.</a:t>
            </a:r>
            <a:endParaRPr lang="es-EC" sz="1900" dirty="0"/>
          </a:p>
        </p:txBody>
      </p:sp>
      <p:sp>
        <p:nvSpPr>
          <p:cNvPr id="17" name="5 Rectángulo"/>
          <p:cNvSpPr/>
          <p:nvPr/>
        </p:nvSpPr>
        <p:spPr>
          <a:xfrm>
            <a:off x="763147" y="3706977"/>
            <a:ext cx="2124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 de Ejecución</a:t>
            </a:r>
            <a:endParaRPr lang="es-EC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13 Paralelogramo"/>
          <p:cNvSpPr/>
          <p:nvPr/>
        </p:nvSpPr>
        <p:spPr>
          <a:xfrm>
            <a:off x="605790" y="5132973"/>
            <a:ext cx="7372350" cy="833175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3" name="4 Paralelogramo"/>
          <p:cNvSpPr/>
          <p:nvPr/>
        </p:nvSpPr>
        <p:spPr>
          <a:xfrm>
            <a:off x="-205740" y="4843413"/>
            <a:ext cx="7292340" cy="571500"/>
          </a:xfrm>
          <a:prstGeom prst="parallelogram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4" name="12 Rectángulo"/>
          <p:cNvSpPr/>
          <p:nvPr/>
        </p:nvSpPr>
        <p:spPr>
          <a:xfrm>
            <a:off x="1088208" y="5507657"/>
            <a:ext cx="66079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C" sz="1900" dirty="0"/>
              <a:t>365 días contados a partir del inicio de pruebas.</a:t>
            </a:r>
          </a:p>
        </p:txBody>
      </p:sp>
      <p:sp>
        <p:nvSpPr>
          <p:cNvPr id="25" name="5 Rectángulo"/>
          <p:cNvSpPr/>
          <p:nvPr/>
        </p:nvSpPr>
        <p:spPr>
          <a:xfrm>
            <a:off x="763147" y="4907127"/>
            <a:ext cx="2756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 de Conectividad</a:t>
            </a:r>
            <a:endParaRPr lang="es-EC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66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28650" y="369879"/>
            <a:ext cx="7662991" cy="603791"/>
          </a:xfrm>
        </p:spPr>
        <p:txBody>
          <a:bodyPr>
            <a:normAutofit/>
          </a:bodyPr>
          <a:lstStyle/>
          <a:p>
            <a:r>
              <a:rPr lang="es-MX" dirty="0" smtClean="0"/>
              <a:t>REQUERIMIENTO AUTORIDADES LOCALES</a:t>
            </a:r>
            <a:endParaRPr lang="es-EC" dirty="0"/>
          </a:p>
        </p:txBody>
      </p:sp>
      <p:sp>
        <p:nvSpPr>
          <p:cNvPr id="6" name="4 Paralelogramo"/>
          <p:cNvSpPr/>
          <p:nvPr/>
        </p:nvSpPr>
        <p:spPr>
          <a:xfrm>
            <a:off x="0" y="1220784"/>
            <a:ext cx="7292340" cy="571500"/>
          </a:xfrm>
          <a:prstGeom prst="parallelogram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7" name="5 Rectángulo"/>
          <p:cNvSpPr/>
          <p:nvPr/>
        </p:nvSpPr>
        <p:spPr>
          <a:xfrm>
            <a:off x="763146" y="1306479"/>
            <a:ext cx="30342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de sirenas</a:t>
            </a:r>
            <a:endParaRPr lang="es-EC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xmlns="" val="499512028"/>
              </p:ext>
            </p:extLst>
          </p:nvPr>
        </p:nvGraphicFramePr>
        <p:xfrm>
          <a:off x="858886" y="1934786"/>
          <a:ext cx="7180727" cy="3931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3835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Marcador de contenido 2"/>
          <p:cNvSpPr>
            <a:spLocks noGrp="1"/>
          </p:cNvSpPr>
          <p:nvPr>
            <p:ph idx="10"/>
          </p:nvPr>
        </p:nvSpPr>
        <p:spPr>
          <a:xfrm>
            <a:off x="628650" y="369888"/>
            <a:ext cx="7662863" cy="603250"/>
          </a:xfrm>
        </p:spPr>
        <p:txBody>
          <a:bodyPr/>
          <a:lstStyle/>
          <a:p>
            <a:pPr eaLnBrk="1" hangingPunct="1"/>
            <a:r>
              <a:rPr lang="es-MX" altLang="es-EC" smtClean="0"/>
              <a:t>REQUERIMIENTO AUTORIDADES LOCALES</a:t>
            </a:r>
            <a:endParaRPr lang="es-EC" altLang="es-EC" smtClean="0"/>
          </a:p>
        </p:txBody>
      </p:sp>
      <p:sp>
        <p:nvSpPr>
          <p:cNvPr id="6" name="4 Paralelogramo"/>
          <p:cNvSpPr/>
          <p:nvPr/>
        </p:nvSpPr>
        <p:spPr>
          <a:xfrm>
            <a:off x="0" y="1220788"/>
            <a:ext cx="7292975" cy="571500"/>
          </a:xfrm>
          <a:prstGeom prst="parallelogram">
            <a:avLst/>
          </a:prstGeom>
          <a:solidFill>
            <a:srgbClr val="E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 dirty="0"/>
          </a:p>
        </p:txBody>
      </p:sp>
      <p:sp>
        <p:nvSpPr>
          <p:cNvPr id="7" name="5 Rectángulo"/>
          <p:cNvSpPr/>
          <p:nvPr/>
        </p:nvSpPr>
        <p:spPr>
          <a:xfrm>
            <a:off x="763588" y="1306513"/>
            <a:ext cx="3325812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Vinculación con la ciudadanía</a:t>
            </a:r>
            <a:endParaRPr lang="es-EC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2" name="1 Diagrama"/>
          <p:cNvGraphicFramePr/>
          <p:nvPr/>
        </p:nvGraphicFramePr>
        <p:xfrm>
          <a:off x="858886" y="1934786"/>
          <a:ext cx="7180727" cy="3931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4553" y="2049278"/>
            <a:ext cx="2292438" cy="1409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9870" y="2039938"/>
            <a:ext cx="2292440" cy="1613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2415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ECU-911\Desktop\PTT 2016\FPPTO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4026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CU-911\Desktop\R. CUENTAS PPT Y RESPALDOS\Pics RC\rc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28" y="5803"/>
            <a:ext cx="9147127" cy="6857999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28596" y="4643446"/>
            <a:ext cx="5214974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UBICACIÓN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SIRENAS SAT</a:t>
            </a:r>
            <a:endParaRPr kumimoji="0" lang="es-EC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428596" y="4714884"/>
            <a:ext cx="3363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28596" y="5715016"/>
            <a:ext cx="3417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258825" y="13702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2560170" y="81149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560170" y="750823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2560170" y="1414680"/>
            <a:ext cx="0" cy="581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125" y="745006"/>
            <a:ext cx="1763479" cy="565950"/>
          </a:xfrm>
          <a:prstGeom prst="rect">
            <a:avLst/>
          </a:prstGeom>
        </p:spPr>
      </p:pic>
      <p:pic>
        <p:nvPicPr>
          <p:cNvPr id="28" name="Picture 3" descr="C:\Users\ECU-911\Desktop\R. CUENTAS PPT Y RESPALDOS\Pics RC\rc06.png"/>
          <p:cNvPicPr>
            <a:picLocks noChangeAspect="1" noChangeArrowheads="1"/>
          </p:cNvPicPr>
          <p:nvPr/>
        </p:nvPicPr>
        <p:blipFill rotWithShape="1">
          <a:blip r:embed="rId4" cstate="print"/>
          <a:srcRect b="11393"/>
          <a:stretch/>
        </p:blipFill>
        <p:spPr bwMode="auto">
          <a:xfrm>
            <a:off x="258825" y="1458904"/>
            <a:ext cx="856853" cy="492858"/>
          </a:xfrm>
          <a:prstGeom prst="rect">
            <a:avLst/>
          </a:prstGeom>
          <a:noFill/>
        </p:spPr>
      </p:pic>
      <p:cxnSp>
        <p:nvCxnSpPr>
          <p:cNvPr id="29" name="Conector recto 28"/>
          <p:cNvCxnSpPr/>
          <p:nvPr/>
        </p:nvCxnSpPr>
        <p:spPr>
          <a:xfrm>
            <a:off x="258825" y="722530"/>
            <a:ext cx="1941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://www.ecu911.gob.ec/wp-content/plugins/vck-marcas/marcas/min_coord_seguridadv2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02" b="26460"/>
          <a:stretch/>
        </p:blipFill>
        <p:spPr bwMode="auto">
          <a:xfrm>
            <a:off x="283720" y="67234"/>
            <a:ext cx="1725884" cy="64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Llamada rectangular"/>
          <p:cNvSpPr/>
          <p:nvPr/>
        </p:nvSpPr>
        <p:spPr>
          <a:xfrm>
            <a:off x="5021943" y="67234"/>
            <a:ext cx="3048000" cy="1958101"/>
          </a:xfrm>
          <a:prstGeom prst="wedgeRectCallout">
            <a:avLst>
              <a:gd name="adj1" fmla="val -19763"/>
              <a:gd name="adj2" fmla="val 99314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5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0"/>
          </p:nvPr>
        </p:nvSpPr>
        <p:spPr>
          <a:xfrm>
            <a:off x="933450" y="384575"/>
            <a:ext cx="7662991" cy="603791"/>
          </a:xfrm>
        </p:spPr>
        <p:txBody>
          <a:bodyPr/>
          <a:lstStyle/>
          <a:p>
            <a:r>
              <a:rPr lang="es-EC" dirty="0" smtClean="0"/>
              <a:t>Mapa Urbano cantón Manta</a:t>
            </a:r>
            <a:endParaRPr lang="es-EC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3370"/>
            <a:ext cx="9027721" cy="4267201"/>
          </a:xfrm>
        </p:spPr>
      </p:pic>
    </p:spTree>
    <p:extLst>
      <p:ext uri="{BB962C8B-B14F-4D97-AF65-F5344CB8AC3E}">
        <p14:creationId xmlns:p14="http://schemas.microsoft.com/office/powerpoint/2010/main" xmlns="" val="290108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0161" y="941869"/>
            <a:ext cx="4036753" cy="5186336"/>
          </a:xfrm>
        </p:spPr>
      </p:pic>
      <p:sp>
        <p:nvSpPr>
          <p:cNvPr id="3" name="2 Marcador de contenido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s-EC" dirty="0" smtClean="0"/>
              <a:t>Mapa Rural cantón Manta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xmlns="" val="11987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BOLÍVAR (2)</a:t>
            </a:r>
            <a:endParaRPr lang="es-EC" sz="32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04" t="32553" r="5713" b="23964"/>
          <a:stretch/>
        </p:blipFill>
        <p:spPr>
          <a:xfrm>
            <a:off x="1853514" y="1980666"/>
            <a:ext cx="5651156" cy="392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378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CHONE (3)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470" y="2097707"/>
            <a:ext cx="8810714" cy="34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9851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JAMA (3)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7081" y="1898288"/>
            <a:ext cx="5181600" cy="410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151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JARAMIJÓ (1)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067" y="1923001"/>
            <a:ext cx="4939760" cy="400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3840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JIPIJAPA (1)</a:t>
            </a:r>
            <a:endParaRPr lang="es-EC" sz="32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2004"/>
          <a:stretch/>
        </p:blipFill>
        <p:spPr>
          <a:xfrm>
            <a:off x="1268627" y="2199545"/>
            <a:ext cx="6557319" cy="32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444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PICHINCHA (1)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010" y="1980666"/>
            <a:ext cx="7093719" cy="35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6606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247607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PORTOVIEJO (5)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721" y="1859507"/>
            <a:ext cx="3050880" cy="42348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3081" y="1574189"/>
            <a:ext cx="3842951" cy="432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904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PUERTO LOPEZ (7)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51"/>
          <a:stretch/>
        </p:blipFill>
        <p:spPr>
          <a:xfrm>
            <a:off x="4013527" y="973670"/>
            <a:ext cx="3729515" cy="512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277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SAN VICENTE (5)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035" y="1181708"/>
            <a:ext cx="4793321" cy="463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349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SANTA ANA (3)</a:t>
            </a:r>
            <a:endParaRPr lang="es-EC" sz="32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14" t="40136" r="5714" b="30933"/>
          <a:stretch/>
        </p:blipFill>
        <p:spPr>
          <a:xfrm>
            <a:off x="1076004" y="2273643"/>
            <a:ext cx="6248657" cy="288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819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SUCRE (7)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869" y="1980666"/>
            <a:ext cx="2736835" cy="40964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8844" y="2050991"/>
            <a:ext cx="2708316" cy="40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0226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0"/>
          </p:nvPr>
        </p:nvSpPr>
        <p:spPr>
          <a:xfrm>
            <a:off x="640225" y="369879"/>
            <a:ext cx="7662991" cy="603791"/>
          </a:xfrm>
        </p:spPr>
        <p:txBody>
          <a:bodyPr/>
          <a:lstStyle/>
          <a:p>
            <a:r>
              <a:rPr lang="es-MX" dirty="0" smtClean="0"/>
              <a:t>VISITA TERRITORIO – 21 al 29 julio 2016</a:t>
            </a:r>
            <a:endParaRPr lang="es-EC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8869" y="1395891"/>
            <a:ext cx="341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/>
              <a:t>TOSAGUA (1)</a:t>
            </a:r>
            <a:endParaRPr lang="es-EC" sz="32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37" t="30270" r="20816" b="27327"/>
          <a:stretch/>
        </p:blipFill>
        <p:spPr>
          <a:xfrm>
            <a:off x="3377513" y="1688278"/>
            <a:ext cx="4407243" cy="413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770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/>
          <a:bevelB w="165100" prst="coolSlant"/>
        </a:sp3d>
      </a:spPr>
      <a:bodyPr wrap="square">
        <a:spAutoFit/>
      </a:bodyPr>
      <a:lstStyle>
        <a:defPPr>
          <a:defRPr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15741</TotalTime>
  <Words>733</Words>
  <Application>Microsoft Office PowerPoint</Application>
  <PresentationFormat>Presentación en pantalla (4:3)</PresentationFormat>
  <Paragraphs>210</Paragraphs>
  <Slides>34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Andres Riofrio</dc:creator>
  <cp:lastModifiedBy>user</cp:lastModifiedBy>
  <cp:revision>771</cp:revision>
  <dcterms:created xsi:type="dcterms:W3CDTF">2016-04-23T17:02:19Z</dcterms:created>
  <dcterms:modified xsi:type="dcterms:W3CDTF">2016-08-25T17:44:10Z</dcterms:modified>
</cp:coreProperties>
</file>